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1" r:id="rId25"/>
    <p:sldId id="280" r:id="rId26"/>
    <p:sldId id="283" r:id="rId27"/>
    <p:sldId id="282" r:id="rId28"/>
    <p:sldId id="285"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de-DE"/>
              <a:t>Mastertitelformat bearbeiten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de-DE"/>
              <a:t>Mastertitelformat bearbeiten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de-DE"/>
              <a:t>Mastertitelformat bearbeiten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‹Nr.›</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de-DE"/>
              <a:t>Mastertitelformat bearbeiten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de-DE"/>
              <a:t>Mastertitelformat bearbeiten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de-DE"/>
              <a:t>Mastertitelformat bearbeiten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de-DE"/>
              <a:t>Mastertitelformat bearbeiten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de-DE"/>
              <a:t>Mastertitelformat bearbeiten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9/23/2020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Northern_Germany"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2A2C2-A0B3-49DB-88FF-A7C43EB90F33}"/>
              </a:ext>
            </a:extLst>
          </p:cNvPr>
          <p:cNvSpPr>
            <a:spLocks noGrp="1"/>
          </p:cNvSpPr>
          <p:nvPr>
            <p:ph type="ctrTitle"/>
          </p:nvPr>
        </p:nvSpPr>
        <p:spPr>
          <a:xfrm>
            <a:off x="2589213" y="1482572"/>
            <a:ext cx="8915399" cy="3294810"/>
          </a:xfrm>
        </p:spPr>
        <p:txBody>
          <a:bodyPr>
            <a:normAutofit/>
          </a:bodyPr>
          <a:lstStyle/>
          <a:p>
            <a:r>
              <a:rPr lang="en-US" dirty="0">
                <a:solidFill>
                  <a:schemeClr val="tx1"/>
                </a:solidFill>
              </a:rPr>
              <a:t>Experiential Adoption:</a:t>
            </a:r>
            <a:r>
              <a:rPr lang="en-US" dirty="0"/>
              <a:t> </a:t>
            </a:r>
            <a:r>
              <a:rPr lang="en-US" sz="3200" i="1" dirty="0">
                <a:solidFill>
                  <a:srgbClr val="00B050"/>
                </a:solidFill>
              </a:rPr>
              <a:t>Increasing Animal Adoption thru Pet Cafes in Northern Germany</a:t>
            </a:r>
          </a:p>
        </p:txBody>
      </p:sp>
    </p:spTree>
    <p:extLst>
      <p:ext uri="{BB962C8B-B14F-4D97-AF65-F5344CB8AC3E}">
        <p14:creationId xmlns:p14="http://schemas.microsoft.com/office/powerpoint/2010/main" val="3858077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B6562A-EC31-4EC9-B09A-23121EE8BC6A}"/>
              </a:ext>
            </a:extLst>
          </p:cNvPr>
          <p:cNvSpPr>
            <a:spLocks noGrp="1"/>
          </p:cNvSpPr>
          <p:nvPr>
            <p:ph type="title"/>
          </p:nvPr>
        </p:nvSpPr>
        <p:spPr/>
        <p:txBody>
          <a:bodyPr/>
          <a:lstStyle/>
          <a:p>
            <a:r>
              <a:rPr lang="en-US" dirty="0"/>
              <a:t>Methodology</a:t>
            </a:r>
            <a:br>
              <a:rPr lang="en-US" dirty="0"/>
            </a:br>
            <a:r>
              <a:rPr lang="en-US" dirty="0"/>
              <a:t>	</a:t>
            </a:r>
            <a:r>
              <a:rPr lang="en-US" sz="2800" dirty="0"/>
              <a:t>1.Data Analysis</a:t>
            </a:r>
          </a:p>
        </p:txBody>
      </p:sp>
      <p:sp>
        <p:nvSpPr>
          <p:cNvPr id="3" name="Inhaltsplatzhalter 2">
            <a:extLst>
              <a:ext uri="{FF2B5EF4-FFF2-40B4-BE49-F238E27FC236}">
                <a16:creationId xmlns:a16="http://schemas.microsoft.com/office/drawing/2014/main" id="{745A99B4-2040-43D8-A73E-73CAA7A7AB43}"/>
              </a:ext>
            </a:extLst>
          </p:cNvPr>
          <p:cNvSpPr>
            <a:spLocks noGrp="1"/>
          </p:cNvSpPr>
          <p:nvPr>
            <p:ph idx="1"/>
          </p:nvPr>
        </p:nvSpPr>
        <p:spPr>
          <a:xfrm>
            <a:off x="719091" y="2133599"/>
            <a:ext cx="10785521" cy="4249445"/>
          </a:xfrm>
        </p:spPr>
        <p:txBody>
          <a:bodyPr numCol="2">
            <a:normAutofit fontScale="85000" lnSpcReduction="10000"/>
          </a:bodyPr>
          <a:lstStyle/>
          <a:p>
            <a:r>
              <a:rPr lang="en-US" dirty="0"/>
              <a:t>Top districts were selected based on population distribution. Candidate districts were extracted from each State in order to have a proper representation for each state in North Germany. </a:t>
            </a:r>
          </a:p>
          <a:p>
            <a:pPr marL="0" indent="0">
              <a:buNone/>
            </a:pPr>
            <a:endParaRPr lang="en-US" dirty="0"/>
          </a:p>
          <a:p>
            <a:r>
              <a:rPr lang="en-US" dirty="0"/>
              <a:t>City States Hamburg and Bremen are also included in the selection</a:t>
            </a:r>
          </a:p>
          <a:p>
            <a:endParaRPr lang="en-US" dirty="0"/>
          </a:p>
          <a:p>
            <a:endParaRPr lang="en-US" dirty="0"/>
          </a:p>
          <a:p>
            <a:endParaRPr lang="en-US" dirty="0"/>
          </a:p>
          <a:p>
            <a:endParaRPr lang="en-US" dirty="0"/>
          </a:p>
          <a:p>
            <a:endParaRPr lang="en-US" dirty="0"/>
          </a:p>
          <a:p>
            <a:endParaRPr lang="en-US" dirty="0"/>
          </a:p>
          <a:p>
            <a:endParaRPr lang="en-US" dirty="0"/>
          </a:p>
          <a:p>
            <a:r>
              <a:rPr lang="en-US" dirty="0"/>
              <a:t>Based on the Data gathered, the top  candidates for North Germany are as follows: </a:t>
            </a:r>
          </a:p>
          <a:p>
            <a:pPr lvl="2">
              <a:buFont typeface="Arial" panose="020B0604020202020204" pitchFamily="34" charset="0"/>
              <a:buChar char="•"/>
            </a:pPr>
            <a:r>
              <a:rPr lang="en-US" dirty="0"/>
              <a:t>Hamburg                                          </a:t>
            </a:r>
          </a:p>
          <a:p>
            <a:pPr lvl="2">
              <a:buFont typeface="Arial" panose="020B0604020202020204" pitchFamily="34" charset="0"/>
              <a:buChar char="•"/>
            </a:pPr>
            <a:r>
              <a:rPr lang="de-DE" dirty="0"/>
              <a:t>Bremen                                                                           </a:t>
            </a:r>
            <a:endParaRPr lang="en-US" dirty="0"/>
          </a:p>
          <a:p>
            <a:pPr lvl="2">
              <a:buFont typeface="Arial" panose="020B0604020202020204" pitchFamily="34" charset="0"/>
              <a:buChar char="•"/>
            </a:pPr>
            <a:r>
              <a:rPr lang="de-DE" dirty="0"/>
              <a:t>Hannover (Niedersachsen)                            </a:t>
            </a:r>
            <a:endParaRPr lang="en-US" dirty="0"/>
          </a:p>
          <a:p>
            <a:pPr lvl="2">
              <a:buFont typeface="Arial" panose="020B0604020202020204" pitchFamily="34" charset="0"/>
              <a:buChar char="•"/>
            </a:pPr>
            <a:r>
              <a:rPr lang="de-DE" dirty="0"/>
              <a:t>Osnabrück (Niedersachsen) </a:t>
            </a:r>
            <a:endParaRPr lang="en-US" dirty="0"/>
          </a:p>
          <a:p>
            <a:pPr lvl="2">
              <a:buFont typeface="Arial" panose="020B0604020202020204" pitchFamily="34" charset="0"/>
              <a:buChar char="•"/>
            </a:pPr>
            <a:r>
              <a:rPr lang="de-DE" dirty="0"/>
              <a:t>Göttingen (Niedersachsen)</a:t>
            </a:r>
            <a:endParaRPr lang="en-US" dirty="0"/>
          </a:p>
          <a:p>
            <a:pPr lvl="2">
              <a:buFont typeface="Arial" panose="020B0604020202020204" pitchFamily="34" charset="0"/>
              <a:buChar char="•"/>
            </a:pPr>
            <a:r>
              <a:rPr lang="de-DE" dirty="0"/>
              <a:t>Mecklenburgische Seenplatte (Mecklenburg-Vorpommern)</a:t>
            </a:r>
            <a:endParaRPr lang="en-US" dirty="0"/>
          </a:p>
          <a:p>
            <a:pPr lvl="2">
              <a:buFont typeface="Arial" panose="020B0604020202020204" pitchFamily="34" charset="0"/>
              <a:buChar char="•"/>
            </a:pPr>
            <a:r>
              <a:rPr lang="de-DE" dirty="0"/>
              <a:t>Vorpommern-Greifswald (Mecklenburg-Vorpommern)</a:t>
            </a:r>
            <a:endParaRPr lang="en-US" dirty="0"/>
          </a:p>
          <a:p>
            <a:pPr lvl="2">
              <a:buFont typeface="Arial" panose="020B0604020202020204" pitchFamily="34" charset="0"/>
              <a:buChar char="•"/>
            </a:pPr>
            <a:r>
              <a:rPr lang="de-DE" dirty="0"/>
              <a:t>Landkreis Rostock (Mecklenburg-Vorpommern)</a:t>
            </a:r>
            <a:endParaRPr lang="en-US" dirty="0"/>
          </a:p>
          <a:p>
            <a:pPr lvl="2">
              <a:buFont typeface="Arial" panose="020B0604020202020204" pitchFamily="34" charset="0"/>
              <a:buChar char="•"/>
            </a:pPr>
            <a:r>
              <a:rPr lang="de-DE" dirty="0"/>
              <a:t>Pinneberg (Schleswig-Holstein)</a:t>
            </a:r>
            <a:endParaRPr lang="en-US" dirty="0"/>
          </a:p>
          <a:p>
            <a:pPr lvl="2">
              <a:buFont typeface="Arial" panose="020B0604020202020204" pitchFamily="34" charset="0"/>
              <a:buChar char="•"/>
            </a:pPr>
            <a:r>
              <a:rPr lang="de-DE" dirty="0"/>
              <a:t>Rendsburg-Eckernförde (Schleswig-Holstein)</a:t>
            </a:r>
          </a:p>
          <a:p>
            <a:pPr lvl="2">
              <a:buFont typeface="Arial" panose="020B0604020202020204" pitchFamily="34" charset="0"/>
              <a:buChar char="•"/>
            </a:pPr>
            <a:r>
              <a:rPr lang="de-DE" dirty="0"/>
              <a:t>Kiel(Schleswig-Holstein)</a:t>
            </a:r>
            <a:endParaRPr lang="en-US" dirty="0"/>
          </a:p>
        </p:txBody>
      </p:sp>
    </p:spTree>
    <p:extLst>
      <p:ext uri="{BB962C8B-B14F-4D97-AF65-F5344CB8AC3E}">
        <p14:creationId xmlns:p14="http://schemas.microsoft.com/office/powerpoint/2010/main" val="231026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EC59FB42-72DC-4DDC-AE3A-0474E38A3779}"/>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1525" y="552959"/>
            <a:ext cx="11029950" cy="5933566"/>
          </a:xfrm>
          <a:prstGeom prst="rect">
            <a:avLst/>
          </a:prstGeom>
        </p:spPr>
      </p:pic>
    </p:spTree>
    <p:extLst>
      <p:ext uri="{BB962C8B-B14F-4D97-AF65-F5344CB8AC3E}">
        <p14:creationId xmlns:p14="http://schemas.microsoft.com/office/powerpoint/2010/main" val="4222485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D7CAEC39-142D-48CA-B513-B50C9CCFFF3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504826"/>
            <a:ext cx="10656888" cy="5994676"/>
          </a:xfrm>
          <a:prstGeom prst="rect">
            <a:avLst/>
          </a:prstGeom>
        </p:spPr>
      </p:pic>
    </p:spTree>
    <p:extLst>
      <p:ext uri="{BB962C8B-B14F-4D97-AF65-F5344CB8AC3E}">
        <p14:creationId xmlns:p14="http://schemas.microsoft.com/office/powerpoint/2010/main" val="137804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2A3D2C47-4576-4CA1-BABC-CB052ACC68C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57250" y="657225"/>
            <a:ext cx="10829925" cy="5781675"/>
          </a:xfrm>
          <a:prstGeom prst="rect">
            <a:avLst/>
          </a:prstGeom>
        </p:spPr>
      </p:pic>
    </p:spTree>
    <p:extLst>
      <p:ext uri="{BB962C8B-B14F-4D97-AF65-F5344CB8AC3E}">
        <p14:creationId xmlns:p14="http://schemas.microsoft.com/office/powerpoint/2010/main" val="4213085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2BE6DCF-9A10-4C0E-BE67-B5AF19CC3B52}"/>
              </a:ext>
            </a:extLst>
          </p:cNvPr>
          <p:cNvSpPr>
            <a:spLocks noGrp="1"/>
          </p:cNvSpPr>
          <p:nvPr>
            <p:ph type="title"/>
          </p:nvPr>
        </p:nvSpPr>
        <p:spPr>
          <a:xfrm>
            <a:off x="649224" y="645106"/>
            <a:ext cx="3650279" cy="1259894"/>
          </a:xfrm>
        </p:spPr>
        <p:txBody>
          <a:bodyPr>
            <a:normAutofit/>
          </a:bodyPr>
          <a:lstStyle/>
          <a:p>
            <a:r>
              <a:rPr lang="en-US"/>
              <a:t>2.</a:t>
            </a:r>
            <a:r>
              <a:rPr lang="en-US" i="1"/>
              <a:t> Map Visualization</a:t>
            </a:r>
            <a:endParaRPr lang="en-US"/>
          </a:p>
        </p:txBody>
      </p:sp>
      <p:sp>
        <p:nvSpPr>
          <p:cNvPr id="16" name="Rectangle 11">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167AE19-D7C4-4D0F-8991-923CCD753F54}"/>
              </a:ext>
            </a:extLst>
          </p:cNvPr>
          <p:cNvSpPr>
            <a:spLocks noGrp="1"/>
          </p:cNvSpPr>
          <p:nvPr>
            <p:ph idx="1"/>
          </p:nvPr>
        </p:nvSpPr>
        <p:spPr>
          <a:xfrm>
            <a:off x="649225" y="2133600"/>
            <a:ext cx="3650278" cy="3759253"/>
          </a:xfrm>
        </p:spPr>
        <p:txBody>
          <a:bodyPr>
            <a:normAutofit/>
          </a:bodyPr>
          <a:lstStyle/>
          <a:p>
            <a:pPr>
              <a:lnSpc>
                <a:spcPct val="90000"/>
              </a:lnSpc>
              <a:buClr>
                <a:srgbClr val="F4F734"/>
              </a:buClr>
            </a:pPr>
            <a:r>
              <a:rPr lang="en-US" sz="1500"/>
              <a:t>Folium makes it easy to visualize data that’s been manipulated in Python on an interactive leaflet map. It enables both the binding of data to a map for choropleth visualizations as well as passing rich vector/raster/HTML visualizations as markers on the map. In this project, folium map is used to visualize the Districts of North Germany. The feature for a pop-up is also added so that when we hover and click on the label, the name of the District is displayed.</a:t>
            </a:r>
          </a:p>
          <a:p>
            <a:pPr>
              <a:lnSpc>
                <a:spcPct val="90000"/>
              </a:lnSpc>
              <a:buClr>
                <a:srgbClr val="F4F734"/>
              </a:buClr>
            </a:pPr>
            <a:endParaRPr lang="en-US" sz="1500"/>
          </a:p>
        </p:txBody>
      </p:sp>
      <p:sp>
        <p:nvSpPr>
          <p:cNvPr id="14"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B01A3D30-999C-4B48-BF6F-1EF06EE9FC52}"/>
              </a:ext>
            </a:extLst>
          </p:cNvPr>
          <p:cNvPicPr/>
          <p:nvPr/>
        </p:nvPicPr>
        <p:blipFill rotWithShape="1">
          <a:blip r:embed="rId2">
            <a:extLst>
              <a:ext uri="{28A0092B-C50C-407E-A947-70E740481C1C}">
                <a14:useLocalDpi xmlns:a14="http://schemas.microsoft.com/office/drawing/2010/main" val="0"/>
              </a:ext>
            </a:extLst>
          </a:blip>
          <a:srcRect l="30676" r="24021"/>
          <a:stretch/>
        </p:blipFill>
        <p:spPr>
          <a:xfrm>
            <a:off x="4619543" y="10"/>
            <a:ext cx="7572457" cy="6853242"/>
          </a:xfrm>
          <a:prstGeom prst="rect">
            <a:avLst/>
          </a:prstGeom>
        </p:spPr>
      </p:pic>
    </p:spTree>
    <p:extLst>
      <p:ext uri="{BB962C8B-B14F-4D97-AF65-F5344CB8AC3E}">
        <p14:creationId xmlns:p14="http://schemas.microsoft.com/office/powerpoint/2010/main" val="1424886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6" name="Rectangle 11">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a:extLst>
              <a:ext uri="{FF2B5EF4-FFF2-40B4-BE49-F238E27FC236}">
                <a16:creationId xmlns:a16="http://schemas.microsoft.com/office/drawing/2014/main" id="{3AEDB7A5-6B06-4C46-861B-CF6C97D52DF9}"/>
              </a:ext>
            </a:extLst>
          </p:cNvPr>
          <p:cNvSpPr>
            <a:spLocks noGrp="1"/>
          </p:cNvSpPr>
          <p:nvPr>
            <p:ph type="title"/>
          </p:nvPr>
        </p:nvSpPr>
        <p:spPr>
          <a:xfrm>
            <a:off x="649224" y="645106"/>
            <a:ext cx="3650279" cy="1259894"/>
          </a:xfrm>
        </p:spPr>
        <p:txBody>
          <a:bodyPr>
            <a:normAutofit/>
          </a:bodyPr>
          <a:lstStyle/>
          <a:p>
            <a:r>
              <a:rPr lang="en-US">
                <a:solidFill>
                  <a:srgbClr val="5D6186"/>
                </a:solidFill>
              </a:rPr>
              <a:t>3.Foursquare</a:t>
            </a:r>
          </a:p>
        </p:txBody>
      </p:sp>
      <p:sp>
        <p:nvSpPr>
          <p:cNvPr id="47" name="Rectangle 13">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D6186"/>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66FCF3FE-9D30-4E3B-8B23-3B460F8F50FD}"/>
              </a:ext>
            </a:extLst>
          </p:cNvPr>
          <p:cNvSpPr>
            <a:spLocks noGrp="1"/>
          </p:cNvSpPr>
          <p:nvPr>
            <p:ph idx="1"/>
          </p:nvPr>
        </p:nvSpPr>
        <p:spPr>
          <a:xfrm>
            <a:off x="649225" y="2133600"/>
            <a:ext cx="3650278" cy="3759253"/>
          </a:xfrm>
        </p:spPr>
        <p:txBody>
          <a:bodyPr>
            <a:normAutofit/>
          </a:bodyPr>
          <a:lstStyle/>
          <a:p>
            <a:pPr>
              <a:buClr>
                <a:srgbClr val="338FFC"/>
              </a:buClr>
            </a:pPr>
            <a:r>
              <a:rPr lang="en-US" b="1" dirty="0"/>
              <a:t>Foursquare City Guide</a:t>
            </a:r>
            <a:r>
              <a:rPr lang="en-US" dirty="0"/>
              <a:t>, commonly known as </a:t>
            </a:r>
            <a:r>
              <a:rPr lang="en-US" b="1" dirty="0"/>
              <a:t>Foursquare</a:t>
            </a:r>
            <a:r>
              <a:rPr lang="en-US" dirty="0"/>
              <a:t>, is a local search-and-discovery mobile app developed by Foursquare Labs Inc. The app provides personalized recommendations of places to go near a user's current location based on users' previous browsing history and check-in history.</a:t>
            </a:r>
            <a:r>
              <a:rPr lang="en-US" i="1" dirty="0"/>
              <a:t> </a:t>
            </a:r>
            <a:endParaRPr lang="en-US"/>
          </a:p>
        </p:txBody>
      </p:sp>
      <p:pic>
        <p:nvPicPr>
          <p:cNvPr id="7" name="Grafik 6">
            <a:extLst>
              <a:ext uri="{FF2B5EF4-FFF2-40B4-BE49-F238E27FC236}">
                <a16:creationId xmlns:a16="http://schemas.microsoft.com/office/drawing/2014/main" id="{0F8E6D25-0D85-4C94-A992-DF09F4559E2E}"/>
              </a:ext>
            </a:extLst>
          </p:cNvPr>
          <p:cNvPicPr/>
          <p:nvPr/>
        </p:nvPicPr>
        <p:blipFill>
          <a:blip r:embed="rId2">
            <a:extLst>
              <a:ext uri="{28A0092B-C50C-407E-A947-70E740481C1C}">
                <a14:useLocalDpi xmlns:a14="http://schemas.microsoft.com/office/drawing/2010/main" val="0"/>
              </a:ext>
            </a:extLst>
          </a:blip>
          <a:stretch>
            <a:fillRect/>
          </a:stretch>
        </p:blipFill>
        <p:spPr>
          <a:xfrm>
            <a:off x="4619543" y="276226"/>
            <a:ext cx="6953577" cy="5616628"/>
          </a:xfrm>
          <a:prstGeom prst="rect">
            <a:avLst/>
          </a:prstGeom>
        </p:spPr>
      </p:pic>
      <p:sp>
        <p:nvSpPr>
          <p:cNvPr id="16"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82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F0764C-F124-4C9D-B3BC-FCE85365831C}"/>
              </a:ext>
            </a:extLst>
          </p:cNvPr>
          <p:cNvSpPr>
            <a:spLocks noGrp="1"/>
          </p:cNvSpPr>
          <p:nvPr>
            <p:ph type="title"/>
          </p:nvPr>
        </p:nvSpPr>
        <p:spPr/>
        <p:txBody>
          <a:bodyPr/>
          <a:lstStyle/>
          <a:p>
            <a:r>
              <a:rPr lang="en-US" dirty="0"/>
              <a:t>4. Analysis of Foursquare Data</a:t>
            </a:r>
          </a:p>
        </p:txBody>
      </p:sp>
      <p:sp>
        <p:nvSpPr>
          <p:cNvPr id="3" name="Inhaltsplatzhalter 2">
            <a:extLst>
              <a:ext uri="{FF2B5EF4-FFF2-40B4-BE49-F238E27FC236}">
                <a16:creationId xmlns:a16="http://schemas.microsoft.com/office/drawing/2014/main" id="{9E58E5D3-77B4-4DE5-AA01-28B83B0B9E4B}"/>
              </a:ext>
            </a:extLst>
          </p:cNvPr>
          <p:cNvSpPr>
            <a:spLocks noGrp="1"/>
          </p:cNvSpPr>
          <p:nvPr>
            <p:ph idx="1"/>
          </p:nvPr>
        </p:nvSpPr>
        <p:spPr/>
        <p:txBody>
          <a:bodyPr/>
          <a:lstStyle/>
          <a:p>
            <a:r>
              <a:rPr lang="en-US" dirty="0"/>
              <a:t>T</a:t>
            </a:r>
            <a:r>
              <a:rPr lang="en-US" i="1" dirty="0"/>
              <a:t>he response format yielded is JSON, hence the data might not make sense if you try to decipher it without cleaning the data and importing it as a data frame. Once the data is cleaned, we get a better picture of the details included in the search</a:t>
            </a:r>
          </a:p>
          <a:p>
            <a:r>
              <a:rPr lang="en-US" i="1" dirty="0"/>
              <a:t>In this data, the address, as well as the latitude and longitude were included. But this are not the only details that you can obtain thru Foursquare. There are other functions such as getting tips, rating and photos for selected venues.</a:t>
            </a:r>
            <a:endParaRPr lang="en-US" dirty="0"/>
          </a:p>
          <a:p>
            <a:endParaRPr lang="en-US" dirty="0"/>
          </a:p>
          <a:p>
            <a:endParaRPr lang="en-US" dirty="0"/>
          </a:p>
        </p:txBody>
      </p:sp>
    </p:spTree>
    <p:extLst>
      <p:ext uri="{BB962C8B-B14F-4D97-AF65-F5344CB8AC3E}">
        <p14:creationId xmlns:p14="http://schemas.microsoft.com/office/powerpoint/2010/main" val="186290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52937-0FDC-4960-BE5B-13B50DC8DD65}"/>
              </a:ext>
            </a:extLst>
          </p:cNvPr>
          <p:cNvSpPr>
            <a:spLocks noGrp="1"/>
          </p:cNvSpPr>
          <p:nvPr>
            <p:ph type="title"/>
          </p:nvPr>
        </p:nvSpPr>
        <p:spPr>
          <a:xfrm>
            <a:off x="2592925" y="624110"/>
            <a:ext cx="8911687" cy="322040"/>
          </a:xfrm>
        </p:spPr>
        <p:txBody>
          <a:bodyPr>
            <a:noAutofit/>
          </a:bodyPr>
          <a:lstStyle/>
          <a:p>
            <a:r>
              <a:rPr lang="en-US" sz="2000" dirty="0"/>
              <a:t>List of Animal Shelters in North Germany</a:t>
            </a:r>
          </a:p>
        </p:txBody>
      </p:sp>
      <p:pic>
        <p:nvPicPr>
          <p:cNvPr id="4" name="Inhaltsplatzhalter 3">
            <a:extLst>
              <a:ext uri="{FF2B5EF4-FFF2-40B4-BE49-F238E27FC236}">
                <a16:creationId xmlns:a16="http://schemas.microsoft.com/office/drawing/2014/main" id="{9B37285F-F3DD-40A4-9861-CCE1161481A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05741" y="1209675"/>
            <a:ext cx="10343334" cy="5514975"/>
          </a:xfrm>
          <a:prstGeom prst="rect">
            <a:avLst/>
          </a:prstGeom>
        </p:spPr>
      </p:pic>
      <p:pic>
        <p:nvPicPr>
          <p:cNvPr id="6" name="Grafik 5">
            <a:extLst>
              <a:ext uri="{FF2B5EF4-FFF2-40B4-BE49-F238E27FC236}">
                <a16:creationId xmlns:a16="http://schemas.microsoft.com/office/drawing/2014/main" id="{269C1A51-EE4D-4468-B468-DF92D5FB60A4}"/>
              </a:ext>
            </a:extLst>
          </p:cNvPr>
          <p:cNvPicPr>
            <a:picLocks noChangeAspect="1"/>
          </p:cNvPicPr>
          <p:nvPr/>
        </p:nvPicPr>
        <p:blipFill>
          <a:blip r:embed="rId3"/>
          <a:stretch>
            <a:fillRect/>
          </a:stretch>
        </p:blipFill>
        <p:spPr>
          <a:xfrm>
            <a:off x="337947" y="268224"/>
            <a:ext cx="1743456" cy="1865376"/>
          </a:xfrm>
          <a:prstGeom prst="rect">
            <a:avLst/>
          </a:prstGeom>
        </p:spPr>
      </p:pic>
    </p:spTree>
    <p:extLst>
      <p:ext uri="{BB962C8B-B14F-4D97-AF65-F5344CB8AC3E}">
        <p14:creationId xmlns:p14="http://schemas.microsoft.com/office/powerpoint/2010/main" val="255545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BF1BB705-1FBC-44C1-A72D-11E283EDB28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6994" t="17725" r="2976" b="6614"/>
          <a:stretch/>
        </p:blipFill>
        <p:spPr bwMode="auto">
          <a:xfrm>
            <a:off x="1149091" y="1100830"/>
            <a:ext cx="9893818" cy="5438775"/>
          </a:xfrm>
          <a:prstGeom prst="rect">
            <a:avLst/>
          </a:prstGeom>
          <a:ln>
            <a:noFill/>
          </a:ln>
          <a:extLst>
            <a:ext uri="{53640926-AAD7-44D8-BBD7-CCE9431645EC}">
              <a14:shadowObscured xmlns:a14="http://schemas.microsoft.com/office/drawing/2010/main"/>
            </a:ext>
          </a:extLst>
        </p:spPr>
      </p:pic>
      <p:sp>
        <p:nvSpPr>
          <p:cNvPr id="5" name="Titel 1">
            <a:extLst>
              <a:ext uri="{FF2B5EF4-FFF2-40B4-BE49-F238E27FC236}">
                <a16:creationId xmlns:a16="http://schemas.microsoft.com/office/drawing/2014/main" id="{29A9C1D9-B299-40B6-9323-57F98F7C0D9B}"/>
              </a:ext>
            </a:extLst>
          </p:cNvPr>
          <p:cNvSpPr>
            <a:spLocks noGrp="1"/>
          </p:cNvSpPr>
          <p:nvPr>
            <p:ph type="title"/>
          </p:nvPr>
        </p:nvSpPr>
        <p:spPr>
          <a:xfrm>
            <a:off x="1483216" y="164372"/>
            <a:ext cx="7589763" cy="680907"/>
          </a:xfrm>
        </p:spPr>
        <p:txBody>
          <a:bodyPr>
            <a:normAutofit/>
          </a:bodyPr>
          <a:lstStyle/>
          <a:p>
            <a:r>
              <a:rPr lang="en-US" sz="2800" dirty="0"/>
              <a:t>Animal Shelters in North Germany</a:t>
            </a:r>
          </a:p>
        </p:txBody>
      </p:sp>
    </p:spTree>
    <p:extLst>
      <p:ext uri="{BB962C8B-B14F-4D97-AF65-F5344CB8AC3E}">
        <p14:creationId xmlns:p14="http://schemas.microsoft.com/office/powerpoint/2010/main" val="2511117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a:extLst>
              <a:ext uri="{FF2B5EF4-FFF2-40B4-BE49-F238E27FC236}">
                <a16:creationId xmlns:a16="http://schemas.microsoft.com/office/drawing/2014/main" id="{94EE47A2-C602-4C43-8E99-38C1F18A2FAE}"/>
              </a:ext>
            </a:extLst>
          </p:cNvPr>
          <p:cNvSpPr>
            <a:spLocks noGrp="1"/>
          </p:cNvSpPr>
          <p:nvPr>
            <p:ph type="title"/>
          </p:nvPr>
        </p:nvSpPr>
        <p:spPr>
          <a:xfrm>
            <a:off x="649224" y="645106"/>
            <a:ext cx="3650279" cy="1259894"/>
          </a:xfrm>
        </p:spPr>
        <p:txBody>
          <a:bodyPr>
            <a:normAutofit/>
          </a:bodyPr>
          <a:lstStyle/>
          <a:p>
            <a:r>
              <a:rPr lang="en-US" dirty="0"/>
              <a:t>Transportation Venues </a:t>
            </a:r>
          </a:p>
        </p:txBody>
      </p:sp>
      <p:sp>
        <p:nvSpPr>
          <p:cNvPr id="13" name="Rectangle 12">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91BCE4B9-DC9F-4C4B-B5B1-1A3FABE671BB}"/>
              </a:ext>
            </a:extLst>
          </p:cNvPr>
          <p:cNvSpPr>
            <a:spLocks noGrp="1"/>
          </p:cNvSpPr>
          <p:nvPr>
            <p:ph idx="1"/>
          </p:nvPr>
        </p:nvSpPr>
        <p:spPr>
          <a:xfrm>
            <a:off x="649225" y="2133601"/>
            <a:ext cx="3650278" cy="1781452"/>
          </a:xfrm>
        </p:spPr>
        <p:txBody>
          <a:bodyPr>
            <a:normAutofit/>
          </a:bodyPr>
          <a:lstStyle/>
          <a:p>
            <a:r>
              <a:rPr lang="en-US" dirty="0"/>
              <a:t>Here we see the number of transportation facilities available nearby the animal shelters in Lower Saxony (Niedersachsen).</a:t>
            </a:r>
          </a:p>
        </p:txBody>
      </p:sp>
      <p:pic>
        <p:nvPicPr>
          <p:cNvPr id="4" name="Inhaltsplatzhalter 3">
            <a:extLst>
              <a:ext uri="{FF2B5EF4-FFF2-40B4-BE49-F238E27FC236}">
                <a16:creationId xmlns:a16="http://schemas.microsoft.com/office/drawing/2014/main" id="{E34F2D18-CE8D-41F1-AC83-16271E9ADF6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19543" y="1006554"/>
            <a:ext cx="6953577" cy="4519825"/>
          </a:xfrm>
          <a:prstGeom prst="rect">
            <a:avLst/>
          </a:prstGeom>
        </p:spPr>
      </p:pic>
      <p:sp>
        <p:nvSpPr>
          <p:cNvPr id="15"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a:extLst>
              <a:ext uri="{FF2B5EF4-FFF2-40B4-BE49-F238E27FC236}">
                <a16:creationId xmlns:a16="http://schemas.microsoft.com/office/drawing/2014/main" id="{D99570A8-6D9A-4582-8706-A40B7755BAF9}"/>
              </a:ext>
            </a:extLst>
          </p:cNvPr>
          <p:cNvPicPr/>
          <p:nvPr/>
        </p:nvPicPr>
        <p:blipFill>
          <a:blip r:embed="rId3">
            <a:extLst>
              <a:ext uri="{28A0092B-C50C-407E-A947-70E740481C1C}">
                <a14:useLocalDpi xmlns:a14="http://schemas.microsoft.com/office/drawing/2010/main" val="0"/>
              </a:ext>
            </a:extLst>
          </a:blip>
          <a:stretch>
            <a:fillRect/>
          </a:stretch>
        </p:blipFill>
        <p:spPr>
          <a:xfrm>
            <a:off x="649224" y="3902288"/>
            <a:ext cx="3732276" cy="2171700"/>
          </a:xfrm>
          <a:prstGeom prst="rect">
            <a:avLst/>
          </a:prstGeom>
        </p:spPr>
      </p:pic>
    </p:spTree>
    <p:extLst>
      <p:ext uri="{BB962C8B-B14F-4D97-AF65-F5344CB8AC3E}">
        <p14:creationId xmlns:p14="http://schemas.microsoft.com/office/powerpoint/2010/main" val="160277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AA22AB8F-8672-4CA8-8E57-FDB5A32F1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60423A">
              <a:alpha val="90000"/>
            </a:srgbClr>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1CA05CC4-053E-4338-9F85-4BDFF2A7EF6F}"/>
              </a:ext>
            </a:extLst>
          </p:cNvPr>
          <p:cNvPicPr>
            <a:picLocks noChangeAspect="1"/>
          </p:cNvPicPr>
          <p:nvPr/>
        </p:nvPicPr>
        <p:blipFill rotWithShape="1">
          <a:blip r:embed="rId2"/>
          <a:srcRect l="45135" r="16297" b="-1"/>
          <a:stretch/>
        </p:blipFill>
        <p:spPr>
          <a:xfrm>
            <a:off x="8229598" y="10"/>
            <a:ext cx="3962401" cy="6857990"/>
          </a:xfrm>
          <a:prstGeom prst="rect">
            <a:avLst/>
          </a:prstGeom>
        </p:spPr>
      </p:pic>
      <p:sp>
        <p:nvSpPr>
          <p:cNvPr id="14"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el 1">
            <a:extLst>
              <a:ext uri="{FF2B5EF4-FFF2-40B4-BE49-F238E27FC236}">
                <a16:creationId xmlns:a16="http://schemas.microsoft.com/office/drawing/2014/main" id="{09964146-5DCA-44FB-ADB1-09704EAA2E1C}"/>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What is Experiential Adoption?</a:t>
            </a:r>
          </a:p>
        </p:txBody>
      </p:sp>
      <p:sp>
        <p:nvSpPr>
          <p:cNvPr id="3" name="Inhaltsplatzhalter 2">
            <a:extLst>
              <a:ext uri="{FF2B5EF4-FFF2-40B4-BE49-F238E27FC236}">
                <a16:creationId xmlns:a16="http://schemas.microsoft.com/office/drawing/2014/main" id="{E916B8AC-3F71-45B6-92D1-5A6F8752D0CD}"/>
              </a:ext>
            </a:extLst>
          </p:cNvPr>
          <p:cNvSpPr>
            <a:spLocks noGrp="1"/>
          </p:cNvSpPr>
          <p:nvPr>
            <p:ph idx="1"/>
          </p:nvPr>
        </p:nvSpPr>
        <p:spPr>
          <a:xfrm>
            <a:off x="541866" y="2032000"/>
            <a:ext cx="7145867" cy="3879222"/>
          </a:xfrm>
        </p:spPr>
        <p:txBody>
          <a:bodyPr>
            <a:normAutofit/>
          </a:bodyPr>
          <a:lstStyle/>
          <a:p>
            <a:pPr>
              <a:buClr>
                <a:srgbClr val="BF8C40"/>
              </a:buClr>
            </a:pPr>
            <a:r>
              <a:rPr lang="en-US" dirty="0">
                <a:solidFill>
                  <a:srgbClr val="FEFFFF"/>
                </a:solidFill>
              </a:rPr>
              <a:t>In an effort to get more interactive with their outreach campaigns, ad agencies and shelters are engaging in more experience-based adoption initiatives.</a:t>
            </a:r>
          </a:p>
          <a:p>
            <a:pPr>
              <a:buClr>
                <a:srgbClr val="BF8C40"/>
              </a:buClr>
            </a:pPr>
            <a:r>
              <a:rPr lang="en-US" dirty="0">
                <a:solidFill>
                  <a:srgbClr val="FEFFFF"/>
                </a:solidFill>
              </a:rPr>
              <a:t>Getting consumers involved, particularly with social causes, can be challenging, prompting organizations like animal shelters to turn to experiential marketing tactics.</a:t>
            </a:r>
          </a:p>
          <a:p>
            <a:pPr>
              <a:buClr>
                <a:srgbClr val="BF8C40"/>
              </a:buClr>
            </a:pPr>
            <a:r>
              <a:rPr lang="en-US" dirty="0">
                <a:solidFill>
                  <a:schemeClr val="bg1"/>
                </a:solidFill>
              </a:rPr>
              <a:t>Pet adoption services turn to experiential tactics for increased involvement.</a:t>
            </a:r>
            <a:r>
              <a:rPr lang="en-US" dirty="0"/>
              <a:t> </a:t>
            </a:r>
            <a:r>
              <a:rPr lang="en-US" dirty="0">
                <a:solidFill>
                  <a:schemeClr val="bg1"/>
                </a:solidFill>
              </a:rPr>
              <a:t>Using pop-up shops and entertainment venues to add excitement to the adoption process, agencies are seeking to not only make the overall experience more interactive, but also to add a sense of intrigue to traditionally low-key social causes.</a:t>
            </a:r>
          </a:p>
          <a:p>
            <a:pPr>
              <a:buClr>
                <a:srgbClr val="BF8C40"/>
              </a:buClr>
            </a:pPr>
            <a:endParaRPr lang="en-US" dirty="0">
              <a:solidFill>
                <a:srgbClr val="FEFFFF"/>
              </a:solidFill>
            </a:endParaRPr>
          </a:p>
        </p:txBody>
      </p:sp>
    </p:spTree>
    <p:extLst>
      <p:ext uri="{BB962C8B-B14F-4D97-AF65-F5344CB8AC3E}">
        <p14:creationId xmlns:p14="http://schemas.microsoft.com/office/powerpoint/2010/main" val="611392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a:extLst>
              <a:ext uri="{FF2B5EF4-FFF2-40B4-BE49-F238E27FC236}">
                <a16:creationId xmlns:a16="http://schemas.microsoft.com/office/drawing/2014/main" id="{CEB605FE-C074-4714-A42B-167D5D51AC19}"/>
              </a:ext>
            </a:extLst>
          </p:cNvPr>
          <p:cNvSpPr>
            <a:spLocks noGrp="1"/>
          </p:cNvSpPr>
          <p:nvPr>
            <p:ph type="title"/>
          </p:nvPr>
        </p:nvSpPr>
        <p:spPr>
          <a:xfrm>
            <a:off x="649224" y="645106"/>
            <a:ext cx="3150419" cy="810832"/>
          </a:xfrm>
        </p:spPr>
        <p:txBody>
          <a:bodyPr>
            <a:noAutofit/>
          </a:bodyPr>
          <a:lstStyle/>
          <a:p>
            <a:r>
              <a:rPr lang="en-US" sz="2400" dirty="0">
                <a:solidFill>
                  <a:schemeClr val="tx1"/>
                </a:solidFill>
              </a:rPr>
              <a:t>Mecklenburg- Pomerania</a:t>
            </a:r>
          </a:p>
        </p:txBody>
      </p:sp>
      <p:sp>
        <p:nvSpPr>
          <p:cNvPr id="13" name="Rectangle 12">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6DB1DD5E-D179-4DEF-A274-7AC4095C53D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19543" y="1258621"/>
            <a:ext cx="6953577" cy="40156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5"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nhaltsplatzhalter 8">
            <a:extLst>
              <a:ext uri="{FF2B5EF4-FFF2-40B4-BE49-F238E27FC236}">
                <a16:creationId xmlns:a16="http://schemas.microsoft.com/office/drawing/2014/main" id="{1FF4D2CC-E796-43B3-BC48-98B94E93D3A7}"/>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064222" y="1914526"/>
            <a:ext cx="2819794" cy="29560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64017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D7697B1-3B93-4D6B-AF21-F6860C111547}"/>
              </a:ext>
            </a:extLst>
          </p:cNvPr>
          <p:cNvSpPr>
            <a:spLocks noGrp="1"/>
          </p:cNvSpPr>
          <p:nvPr>
            <p:ph type="title"/>
          </p:nvPr>
        </p:nvSpPr>
        <p:spPr>
          <a:xfrm>
            <a:off x="649224" y="645106"/>
            <a:ext cx="3650279" cy="528095"/>
          </a:xfrm>
        </p:spPr>
        <p:txBody>
          <a:bodyPr>
            <a:normAutofit/>
          </a:bodyPr>
          <a:lstStyle/>
          <a:p>
            <a:r>
              <a:rPr lang="en-US" sz="2400" dirty="0">
                <a:solidFill>
                  <a:schemeClr val="tx1"/>
                </a:solidFill>
              </a:rPr>
              <a:t>Hamburg</a:t>
            </a:r>
          </a:p>
        </p:txBody>
      </p:sp>
      <p:sp>
        <p:nvSpPr>
          <p:cNvPr id="13" name="Rectangle 12">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0D9C1E1B-7505-40FC-8B86-D206D4A1BDAB}"/>
              </a:ext>
            </a:extLst>
          </p:cNvPr>
          <p:cNvPicPr>
            <a:picLocks/>
          </p:cNvPicPr>
          <p:nvPr/>
        </p:nvPicPr>
        <p:blipFill rotWithShape="1">
          <a:blip r:embed="rId2">
            <a:extLst>
              <a:ext uri="{28A0092B-C50C-407E-A947-70E740481C1C}">
                <a14:useLocalDpi xmlns:a14="http://schemas.microsoft.com/office/drawing/2010/main" val="0"/>
              </a:ext>
            </a:extLst>
          </a:blip>
          <a:srcRect l="4194" r="29948" b="1"/>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nhaltsplatzhalter 8">
            <a:extLst>
              <a:ext uri="{FF2B5EF4-FFF2-40B4-BE49-F238E27FC236}">
                <a16:creationId xmlns:a16="http://schemas.microsoft.com/office/drawing/2014/main" id="{92EE7FB6-5697-405F-875F-EC8070B1F4A3}"/>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49288" y="1924050"/>
            <a:ext cx="3649662" cy="3007303"/>
          </a:xfrm>
          <a:prstGeom prst="rect">
            <a:avLst/>
          </a:prstGeom>
        </p:spPr>
      </p:pic>
    </p:spTree>
    <p:extLst>
      <p:ext uri="{BB962C8B-B14F-4D97-AF65-F5344CB8AC3E}">
        <p14:creationId xmlns:p14="http://schemas.microsoft.com/office/powerpoint/2010/main" val="864142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A0EDCD4-B304-4366-8B01-2CD6226071DB}"/>
              </a:ext>
            </a:extLst>
          </p:cNvPr>
          <p:cNvSpPr>
            <a:spLocks noGrp="1"/>
          </p:cNvSpPr>
          <p:nvPr>
            <p:ph type="title"/>
          </p:nvPr>
        </p:nvSpPr>
        <p:spPr>
          <a:xfrm>
            <a:off x="649224" y="645106"/>
            <a:ext cx="3650279" cy="1259894"/>
          </a:xfrm>
        </p:spPr>
        <p:txBody>
          <a:bodyPr>
            <a:normAutofit/>
          </a:bodyPr>
          <a:lstStyle/>
          <a:p>
            <a:r>
              <a:rPr lang="en-US" sz="2400" dirty="0">
                <a:solidFill>
                  <a:schemeClr val="tx1"/>
                </a:solidFill>
              </a:rPr>
              <a:t>Bremen</a:t>
            </a:r>
          </a:p>
        </p:txBody>
      </p:sp>
      <p:sp>
        <p:nvSpPr>
          <p:cNvPr id="13" name="Rectangle 12">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C4786E49-8364-4B0E-94CF-0DB0C64A8820}"/>
              </a:ext>
            </a:extLst>
          </p:cNvPr>
          <p:cNvPicPr>
            <a:picLocks/>
          </p:cNvPicPr>
          <p:nvPr/>
        </p:nvPicPr>
        <p:blipFill rotWithShape="1">
          <a:blip r:embed="rId2">
            <a:extLst>
              <a:ext uri="{28A0092B-C50C-407E-A947-70E740481C1C}">
                <a14:useLocalDpi xmlns:a14="http://schemas.microsoft.com/office/drawing/2010/main" val="0"/>
              </a:ext>
            </a:extLst>
          </a:blip>
          <a:srcRect l="11408" r="16444" b="-1"/>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nhaltsplatzhalter 8">
            <a:extLst>
              <a:ext uri="{FF2B5EF4-FFF2-40B4-BE49-F238E27FC236}">
                <a16:creationId xmlns:a16="http://schemas.microsoft.com/office/drawing/2014/main" id="{E2FE596E-8DFB-4F0C-978F-E96EEA47F9ED}"/>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86472" y="1638301"/>
            <a:ext cx="3429479" cy="2932268"/>
          </a:xfrm>
          <a:prstGeom prst="rect">
            <a:avLst/>
          </a:prstGeom>
        </p:spPr>
      </p:pic>
    </p:spTree>
    <p:extLst>
      <p:ext uri="{BB962C8B-B14F-4D97-AF65-F5344CB8AC3E}">
        <p14:creationId xmlns:p14="http://schemas.microsoft.com/office/powerpoint/2010/main" val="196310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4878D93-954C-46A0-82B0-A6F5CFEF2E8A}"/>
              </a:ext>
            </a:extLst>
          </p:cNvPr>
          <p:cNvSpPr>
            <a:spLocks noGrp="1"/>
          </p:cNvSpPr>
          <p:nvPr>
            <p:ph type="title"/>
          </p:nvPr>
        </p:nvSpPr>
        <p:spPr>
          <a:xfrm>
            <a:off x="649224" y="645106"/>
            <a:ext cx="3650279" cy="979508"/>
          </a:xfrm>
        </p:spPr>
        <p:txBody>
          <a:bodyPr>
            <a:normAutofit/>
          </a:bodyPr>
          <a:lstStyle/>
          <a:p>
            <a:r>
              <a:rPr lang="en-US" sz="2400" dirty="0">
                <a:solidFill>
                  <a:schemeClr val="tx1"/>
                </a:solidFill>
              </a:rPr>
              <a:t>Schleswig-Holstein</a:t>
            </a:r>
          </a:p>
        </p:txBody>
      </p:sp>
      <p:sp>
        <p:nvSpPr>
          <p:cNvPr id="13" name="Rectangle 12">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6EAC5D78-4BBD-4936-A7FC-123B7C02569A}"/>
              </a:ext>
            </a:extLst>
          </p:cNvPr>
          <p:cNvPicPr>
            <a:picLocks/>
          </p:cNvPicPr>
          <p:nvPr/>
        </p:nvPicPr>
        <p:blipFill rotWithShape="1">
          <a:blip r:embed="rId2">
            <a:extLst>
              <a:ext uri="{28A0092B-C50C-407E-A947-70E740481C1C}">
                <a14:useLocalDpi xmlns:a14="http://schemas.microsoft.com/office/drawing/2010/main" val="0"/>
              </a:ext>
            </a:extLst>
          </a:blip>
          <a:srcRect l="10719" r="11179" b="2"/>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nhaltsplatzhalter 8">
            <a:extLst>
              <a:ext uri="{FF2B5EF4-FFF2-40B4-BE49-F238E27FC236}">
                <a16:creationId xmlns:a16="http://schemas.microsoft.com/office/drawing/2014/main" id="{363C624C-AC01-4658-96E9-4D1FE46CBB9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49288" y="2085975"/>
            <a:ext cx="3649662" cy="2503103"/>
          </a:xfrm>
          <a:prstGeom prst="rect">
            <a:avLst/>
          </a:prstGeom>
        </p:spPr>
      </p:pic>
    </p:spTree>
    <p:extLst>
      <p:ext uri="{BB962C8B-B14F-4D97-AF65-F5344CB8AC3E}">
        <p14:creationId xmlns:p14="http://schemas.microsoft.com/office/powerpoint/2010/main" val="280589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CB1861-8A81-4EE3-8D97-966F1B677732}"/>
              </a:ext>
            </a:extLst>
          </p:cNvPr>
          <p:cNvSpPr>
            <a:spLocks noGrp="1"/>
          </p:cNvSpPr>
          <p:nvPr>
            <p:ph type="title"/>
          </p:nvPr>
        </p:nvSpPr>
        <p:spPr/>
        <p:txBody>
          <a:bodyPr/>
          <a:lstStyle/>
          <a:p>
            <a:r>
              <a:rPr lang="en-US" dirty="0"/>
              <a:t>Data Analysis</a:t>
            </a:r>
          </a:p>
        </p:txBody>
      </p:sp>
      <p:sp>
        <p:nvSpPr>
          <p:cNvPr id="3" name="Inhaltsplatzhalter 2">
            <a:extLst>
              <a:ext uri="{FF2B5EF4-FFF2-40B4-BE49-F238E27FC236}">
                <a16:creationId xmlns:a16="http://schemas.microsoft.com/office/drawing/2014/main" id="{F6114C46-BAC8-4FCB-BCAC-A011687AF6EF}"/>
              </a:ext>
            </a:extLst>
          </p:cNvPr>
          <p:cNvSpPr>
            <a:spLocks noGrp="1"/>
          </p:cNvSpPr>
          <p:nvPr>
            <p:ph idx="1"/>
          </p:nvPr>
        </p:nvSpPr>
        <p:spPr/>
        <p:txBody>
          <a:bodyPr/>
          <a:lstStyle/>
          <a:p>
            <a:endParaRPr lang="en-US" b="1" i="1" dirty="0"/>
          </a:p>
          <a:p>
            <a:r>
              <a:rPr lang="en-US" b="1" i="1" dirty="0"/>
              <a:t>Using Haversine Formula to calculate distance</a:t>
            </a:r>
          </a:p>
          <a:p>
            <a:pPr lvl="1">
              <a:buFont typeface="Wingdings" panose="05000000000000000000" pitchFamily="2" charset="2"/>
              <a:buChar char="§"/>
            </a:pPr>
            <a:r>
              <a:rPr lang="en-US" sz="1400" dirty="0"/>
              <a:t>This uses the ‘</a:t>
            </a:r>
            <a:r>
              <a:rPr lang="en-US" sz="1400" b="1" dirty="0"/>
              <a:t>haversine</a:t>
            </a:r>
            <a:r>
              <a:rPr lang="en-US" sz="1400" dirty="0"/>
              <a:t>’ formula to calculate the great-circle distance between two points – that is, the shortest distance over the earth’s surface – giving an ‘as-the-crow-flies’ distance between the points.</a:t>
            </a:r>
          </a:p>
          <a:p>
            <a:pPr>
              <a:buFont typeface="Arial" panose="020B0604020202020204" pitchFamily="34" charset="0"/>
              <a:buChar char="•"/>
            </a:pPr>
            <a:endParaRPr lang="en-US" dirty="0"/>
          </a:p>
        </p:txBody>
      </p:sp>
      <p:pic>
        <p:nvPicPr>
          <p:cNvPr id="5" name="Grafik 4">
            <a:extLst>
              <a:ext uri="{FF2B5EF4-FFF2-40B4-BE49-F238E27FC236}">
                <a16:creationId xmlns:a16="http://schemas.microsoft.com/office/drawing/2014/main" id="{F1E37E13-0860-4AF3-AC09-4D69226F2A87}"/>
              </a:ext>
            </a:extLst>
          </p:cNvPr>
          <p:cNvPicPr/>
          <p:nvPr/>
        </p:nvPicPr>
        <p:blipFill>
          <a:blip r:embed="rId2">
            <a:extLst>
              <a:ext uri="{28A0092B-C50C-407E-A947-70E740481C1C}">
                <a14:useLocalDpi xmlns:a14="http://schemas.microsoft.com/office/drawing/2010/main" val="0"/>
              </a:ext>
            </a:extLst>
          </a:blip>
          <a:stretch>
            <a:fillRect/>
          </a:stretch>
        </p:blipFill>
        <p:spPr>
          <a:xfrm>
            <a:off x="2181225" y="3920786"/>
            <a:ext cx="8220075" cy="1775164"/>
          </a:xfrm>
          <a:prstGeom prst="rect">
            <a:avLst/>
          </a:prstGeom>
        </p:spPr>
      </p:pic>
    </p:spTree>
    <p:extLst>
      <p:ext uri="{BB962C8B-B14F-4D97-AF65-F5344CB8AC3E}">
        <p14:creationId xmlns:p14="http://schemas.microsoft.com/office/powerpoint/2010/main" val="1328657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2BFFE74-404B-4B57-841F-8862D59C802F}"/>
              </a:ext>
            </a:extLst>
          </p:cNvPr>
          <p:cNvSpPr>
            <a:spLocks noGrp="1"/>
          </p:cNvSpPr>
          <p:nvPr>
            <p:ph idx="1"/>
          </p:nvPr>
        </p:nvSpPr>
        <p:spPr>
          <a:xfrm>
            <a:off x="1389062" y="790575"/>
            <a:ext cx="8915400" cy="3777622"/>
          </a:xfrm>
        </p:spPr>
        <p:txBody>
          <a:bodyPr/>
          <a:lstStyle/>
          <a:p>
            <a:r>
              <a:rPr lang="en-US" b="1" dirty="0"/>
              <a:t>K-means clustering </a:t>
            </a:r>
          </a:p>
          <a:p>
            <a:pPr lvl="1">
              <a:buFont typeface="Wingdings" panose="05000000000000000000" pitchFamily="2" charset="2"/>
              <a:buChar char="§"/>
            </a:pPr>
            <a:r>
              <a:rPr lang="en-US" sz="1200" dirty="0"/>
              <a:t>In cluster analysis, the '</a:t>
            </a:r>
            <a:r>
              <a:rPr lang="en-US" sz="1200" i="1" dirty="0"/>
              <a:t>elbow method</a:t>
            </a:r>
            <a:r>
              <a:rPr lang="en-US" sz="1200" dirty="0"/>
              <a:t>' is a heuristic used in determining the number of clusters in a data set. The method consists of plotting the explained variation as a function of the number of clusters and picking the elbow of the curve as the number of clusters to use. The same method can be used to choose the number of parameters in other data-driven models, such as the number of principal components to describe a data set</a:t>
            </a:r>
          </a:p>
          <a:p>
            <a:r>
              <a:rPr lang="en-US" dirty="0"/>
              <a:t>Using K-means clustering, we get a list of the Most Common Venues for each of District</a:t>
            </a:r>
            <a:endParaRPr lang="en-US" sz="1400" dirty="0"/>
          </a:p>
          <a:p>
            <a:endParaRPr lang="en-US" dirty="0"/>
          </a:p>
        </p:txBody>
      </p:sp>
      <p:pic>
        <p:nvPicPr>
          <p:cNvPr id="4" name="Grafik 3">
            <a:extLst>
              <a:ext uri="{FF2B5EF4-FFF2-40B4-BE49-F238E27FC236}">
                <a16:creationId xmlns:a16="http://schemas.microsoft.com/office/drawing/2014/main" id="{75E77A53-6FB4-4CB4-ACD4-E0B179FD8FD9}"/>
              </a:ext>
            </a:extLst>
          </p:cNvPr>
          <p:cNvPicPr/>
          <p:nvPr/>
        </p:nvPicPr>
        <p:blipFill>
          <a:blip r:embed="rId2">
            <a:extLst>
              <a:ext uri="{28A0092B-C50C-407E-A947-70E740481C1C}">
                <a14:useLocalDpi xmlns:a14="http://schemas.microsoft.com/office/drawing/2010/main" val="0"/>
              </a:ext>
            </a:extLst>
          </a:blip>
          <a:stretch>
            <a:fillRect/>
          </a:stretch>
        </p:blipFill>
        <p:spPr>
          <a:xfrm>
            <a:off x="2524125" y="3233738"/>
            <a:ext cx="6400800" cy="3319462"/>
          </a:xfrm>
          <a:prstGeom prst="rect">
            <a:avLst/>
          </a:prstGeom>
        </p:spPr>
      </p:pic>
    </p:spTree>
    <p:extLst>
      <p:ext uri="{BB962C8B-B14F-4D97-AF65-F5344CB8AC3E}">
        <p14:creationId xmlns:p14="http://schemas.microsoft.com/office/powerpoint/2010/main" val="1299806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7D58D0-9770-478D-9C35-EF991D4CBE00}"/>
              </a:ext>
            </a:extLst>
          </p:cNvPr>
          <p:cNvSpPr>
            <a:spLocks noGrp="1"/>
          </p:cNvSpPr>
          <p:nvPr>
            <p:ph type="title"/>
          </p:nvPr>
        </p:nvSpPr>
        <p:spPr/>
        <p:txBody>
          <a:bodyPr/>
          <a:lstStyle/>
          <a:p>
            <a:r>
              <a:rPr lang="en-US" dirty="0"/>
              <a:t>Exploring Clusters</a:t>
            </a:r>
          </a:p>
        </p:txBody>
      </p:sp>
      <p:sp>
        <p:nvSpPr>
          <p:cNvPr id="3" name="Inhaltsplatzhalter 2">
            <a:extLst>
              <a:ext uri="{FF2B5EF4-FFF2-40B4-BE49-F238E27FC236}">
                <a16:creationId xmlns:a16="http://schemas.microsoft.com/office/drawing/2014/main" id="{5361C276-CA24-43F9-9C4E-AF5A938F3564}"/>
              </a:ext>
            </a:extLst>
          </p:cNvPr>
          <p:cNvSpPr>
            <a:spLocks noGrp="1"/>
          </p:cNvSpPr>
          <p:nvPr>
            <p:ph idx="1"/>
          </p:nvPr>
        </p:nvSpPr>
        <p:spPr>
          <a:xfrm>
            <a:off x="1816854" y="1540188"/>
            <a:ext cx="8915400" cy="4514383"/>
          </a:xfrm>
        </p:spPr>
        <p:txBody>
          <a:bodyPr>
            <a:normAutofit fontScale="92500" lnSpcReduction="20000"/>
          </a:bodyPr>
          <a:lstStyle/>
          <a:p>
            <a:r>
              <a:rPr lang="en-US" b="1" dirty="0"/>
              <a:t>Cluster 0</a:t>
            </a:r>
            <a:r>
              <a:rPr lang="en-US" dirty="0"/>
              <a:t> </a:t>
            </a:r>
          </a:p>
          <a:p>
            <a:pPr marL="0" indent="0">
              <a:buNone/>
            </a:pPr>
            <a:r>
              <a:rPr lang="de-DE" dirty="0"/>
              <a:t>	   1. </a:t>
            </a:r>
            <a:r>
              <a:rPr lang="de-DE" dirty="0" err="1"/>
              <a:t>Comprised</a:t>
            </a:r>
            <a:r>
              <a:rPr lang="de-DE" dirty="0"/>
              <a:t> </a:t>
            </a:r>
            <a:r>
              <a:rPr lang="de-DE" dirty="0" err="1"/>
              <a:t>of</a:t>
            </a:r>
            <a:r>
              <a:rPr lang="de-DE" dirty="0"/>
              <a:t> 7 </a:t>
            </a:r>
            <a:r>
              <a:rPr lang="de-DE" dirty="0" err="1"/>
              <a:t>Districts</a:t>
            </a:r>
            <a:r>
              <a:rPr lang="de-DE" dirty="0"/>
              <a:t>, Emsland, Osnabrück, Verden, Bremen, Diepholz, </a:t>
            </a:r>
            <a:r>
              <a:rPr lang="de-DE" dirty="0" err="1"/>
              <a:t>Lüneberg</a:t>
            </a:r>
            <a:r>
              <a:rPr lang="de-DE" dirty="0"/>
              <a:t> and Nienburg</a:t>
            </a:r>
            <a:endParaRPr lang="en-US" dirty="0"/>
          </a:p>
          <a:p>
            <a:pPr marL="0" indent="0">
              <a:buNone/>
            </a:pPr>
            <a:r>
              <a:rPr lang="de-DE" dirty="0"/>
              <a:t>	    </a:t>
            </a:r>
            <a:r>
              <a:rPr lang="en-US" dirty="0"/>
              <a:t>2. Foursquare returned 4 similar transportation categories for each district namely: Train Station, Bus Stop, Boat or </a:t>
            </a:r>
            <a:r>
              <a:rPr lang="en-US" dirty="0" err="1"/>
              <a:t>Ferry,and</a:t>
            </a:r>
            <a:r>
              <a:rPr lang="en-US" dirty="0"/>
              <a:t> Tram Station.</a:t>
            </a:r>
          </a:p>
          <a:p>
            <a:pPr marL="0" indent="0">
              <a:buNone/>
            </a:pPr>
            <a:r>
              <a:rPr lang="en-US" dirty="0"/>
              <a:t>	    3. Out of all these categories, the cluster's main similarities is derived from the list of " Most common venues". As you may notice, the districts above have the same top 3 rankings for the "most common venues“</a:t>
            </a:r>
          </a:p>
          <a:p>
            <a:r>
              <a:rPr lang="en-US" b="1" dirty="0"/>
              <a:t>Cluster 1</a:t>
            </a:r>
            <a:endParaRPr lang="en-US" dirty="0"/>
          </a:p>
          <a:p>
            <a:pPr marL="0" indent="0">
              <a:buNone/>
            </a:pPr>
            <a:r>
              <a:rPr lang="en-US" dirty="0"/>
              <a:t>	  1. Comprised of 5 Districts: </a:t>
            </a:r>
            <a:r>
              <a:rPr lang="en-US" dirty="0" err="1"/>
              <a:t>Nordfriesland</a:t>
            </a:r>
            <a:r>
              <a:rPr lang="en-US" dirty="0"/>
              <a:t>, Minden-</a:t>
            </a:r>
            <a:r>
              <a:rPr lang="en-US" dirty="0" err="1"/>
              <a:t>Lübecke</a:t>
            </a:r>
            <a:r>
              <a:rPr lang="en-US" dirty="0"/>
              <a:t>, Lübeck, </a:t>
            </a:r>
            <a:r>
              <a:rPr lang="en-US" dirty="0" err="1"/>
              <a:t>Ostholstein</a:t>
            </a:r>
            <a:r>
              <a:rPr lang="en-US" dirty="0"/>
              <a:t>, </a:t>
            </a:r>
            <a:r>
              <a:rPr lang="en-US" dirty="0" err="1"/>
              <a:t>Pinneberg</a:t>
            </a:r>
            <a:r>
              <a:rPr lang="en-US" dirty="0"/>
              <a:t>, and </a:t>
            </a:r>
            <a:r>
              <a:rPr lang="en-US" dirty="0" err="1"/>
              <a:t>Rendsburg-Eckernförde</a:t>
            </a:r>
            <a:r>
              <a:rPr lang="en-US" dirty="0"/>
              <a:t>.   </a:t>
            </a:r>
          </a:p>
          <a:p>
            <a:pPr marL="0" indent="0">
              <a:buNone/>
            </a:pPr>
            <a:r>
              <a:rPr lang="en-US" dirty="0"/>
              <a:t>  	 2. Foursquare returned 4 similar transportation categories for each district namely: Train Station, Bus Stop, Boat or Ferry, Bus Station.</a:t>
            </a:r>
          </a:p>
          <a:p>
            <a:pPr marL="0" indent="0">
              <a:buNone/>
            </a:pPr>
            <a:r>
              <a:rPr lang="en-US" dirty="0"/>
              <a:t>  	  3. Out of all these categories, the cluster's main similarities is derived from the list of " Most common venues". As you may notice, the districts above have the same top 3 rankings for the "most common venues"</a:t>
            </a:r>
          </a:p>
          <a:p>
            <a:pPr marL="0" indent="0">
              <a:buNone/>
            </a:pPr>
            <a:endParaRPr lang="en-US" dirty="0"/>
          </a:p>
          <a:p>
            <a:endParaRPr lang="en-US" dirty="0"/>
          </a:p>
        </p:txBody>
      </p:sp>
    </p:spTree>
    <p:extLst>
      <p:ext uri="{BB962C8B-B14F-4D97-AF65-F5344CB8AC3E}">
        <p14:creationId xmlns:p14="http://schemas.microsoft.com/office/powerpoint/2010/main" val="1979470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19FE1F0-219A-4A55-A90A-231974725EDF}"/>
              </a:ext>
            </a:extLst>
          </p:cNvPr>
          <p:cNvSpPr>
            <a:spLocks noGrp="1"/>
          </p:cNvSpPr>
          <p:nvPr>
            <p:ph idx="1"/>
          </p:nvPr>
        </p:nvSpPr>
        <p:spPr>
          <a:xfrm>
            <a:off x="1638300" y="784195"/>
            <a:ext cx="8915400" cy="5696504"/>
          </a:xfrm>
        </p:spPr>
        <p:txBody>
          <a:bodyPr>
            <a:normAutofit fontScale="92500" lnSpcReduction="10000"/>
          </a:bodyPr>
          <a:lstStyle/>
          <a:p>
            <a:endParaRPr lang="en-US" b="1" dirty="0"/>
          </a:p>
          <a:p>
            <a:r>
              <a:rPr lang="en-US" b="1" dirty="0"/>
              <a:t>Cluster 2</a:t>
            </a:r>
            <a:endParaRPr lang="en-US" dirty="0"/>
          </a:p>
          <a:p>
            <a:pPr marL="0" indent="0">
              <a:buNone/>
            </a:pPr>
            <a:r>
              <a:rPr lang="en-US" dirty="0"/>
              <a:t>	1. Comprised of only 1 District: Brandenburg</a:t>
            </a:r>
          </a:p>
          <a:p>
            <a:pPr marL="0" indent="0">
              <a:buNone/>
            </a:pPr>
            <a:r>
              <a:rPr lang="en-US" dirty="0"/>
              <a:t>	2. Foursquare Train Station for the unique category for this district</a:t>
            </a:r>
          </a:p>
          <a:p>
            <a:r>
              <a:rPr lang="en-US" b="1" dirty="0"/>
              <a:t>Cluster 3 </a:t>
            </a:r>
            <a:endParaRPr lang="en-US" dirty="0"/>
          </a:p>
          <a:p>
            <a:pPr marL="0" indent="0">
              <a:buNone/>
            </a:pPr>
            <a:r>
              <a:rPr lang="en-US" dirty="0"/>
              <a:t>    	1. Comprised of only one </a:t>
            </a:r>
            <a:r>
              <a:rPr lang="en-US" dirty="0" err="1"/>
              <a:t>District:Hamburg</a:t>
            </a:r>
            <a:r>
              <a:rPr lang="en-US" dirty="0"/>
              <a:t>.</a:t>
            </a:r>
          </a:p>
          <a:p>
            <a:pPr marL="0" indent="0">
              <a:buNone/>
            </a:pPr>
            <a:r>
              <a:rPr lang="en-US" dirty="0"/>
              <a:t>   	 2. Foursquare returned 5 similar transportation categories for each district namely: Train Station, Bus Stop, Metro Station, Bus Station, Light rail station.</a:t>
            </a:r>
          </a:p>
          <a:p>
            <a:pPr marL="0" indent="0">
              <a:buNone/>
            </a:pPr>
            <a:r>
              <a:rPr lang="en-US" dirty="0"/>
              <a:t>	    3. Out of all these categories, the cluster's main similarities is derived from the list of " Most common venues". As you may notice, the districts above have the same top 3 rankings for the "most common venues“</a:t>
            </a:r>
          </a:p>
          <a:p>
            <a:r>
              <a:rPr lang="en-US" b="1" dirty="0"/>
              <a:t>Cluster 4</a:t>
            </a:r>
            <a:endParaRPr lang="en-US" dirty="0"/>
          </a:p>
          <a:p>
            <a:pPr marL="0" indent="0">
              <a:buNone/>
            </a:pPr>
            <a:r>
              <a:rPr lang="en-US" dirty="0"/>
              <a:t>	  1. Comprised of only one District: Mecklenburg-Vorpommern.</a:t>
            </a:r>
          </a:p>
          <a:p>
            <a:pPr marL="0" indent="0">
              <a:buNone/>
            </a:pPr>
            <a:r>
              <a:rPr lang="en-US" dirty="0"/>
              <a:t>	   2. Foursquare returned 3 similar transportation categories for each district namely: Train Station, Bus Stop, Light rail station.</a:t>
            </a:r>
          </a:p>
          <a:p>
            <a:pPr marL="0" indent="0">
              <a:buNone/>
            </a:pPr>
            <a:r>
              <a:rPr lang="en-US" dirty="0"/>
              <a:t>	3. Out of all these categories, the cluster's main similarities is derived from the list of " Most common venues". As you may notice, the districts above have the same top 3 rankings for the "most common venues"</a:t>
            </a:r>
          </a:p>
          <a:p>
            <a:pPr marL="0" indent="0">
              <a:buNone/>
            </a:pPr>
            <a:endParaRPr lang="en-US" dirty="0"/>
          </a:p>
          <a:p>
            <a:endParaRPr lang="en-US" dirty="0"/>
          </a:p>
        </p:txBody>
      </p:sp>
    </p:spTree>
    <p:extLst>
      <p:ext uri="{BB962C8B-B14F-4D97-AF65-F5344CB8AC3E}">
        <p14:creationId xmlns:p14="http://schemas.microsoft.com/office/powerpoint/2010/main" val="1437142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07C34E-F10E-46F8-985E-F9B925819E85}"/>
              </a:ext>
            </a:extLst>
          </p:cNvPr>
          <p:cNvSpPr>
            <a:spLocks noGrp="1"/>
          </p:cNvSpPr>
          <p:nvPr>
            <p:ph type="title"/>
          </p:nvPr>
        </p:nvSpPr>
        <p:spPr>
          <a:xfrm>
            <a:off x="2592925" y="624110"/>
            <a:ext cx="8911687" cy="938360"/>
          </a:xfrm>
        </p:spPr>
        <p:txBody>
          <a:bodyPr>
            <a:normAutofit fontScale="90000"/>
          </a:bodyPr>
          <a:lstStyle/>
          <a:p>
            <a:r>
              <a:rPr lang="en-US" b="1" dirty="0"/>
              <a:t>Results and Discussion</a:t>
            </a:r>
            <a:br>
              <a:rPr lang="en-US" dirty="0"/>
            </a:br>
            <a:endParaRPr lang="en-US" dirty="0"/>
          </a:p>
        </p:txBody>
      </p:sp>
      <p:sp>
        <p:nvSpPr>
          <p:cNvPr id="3" name="Inhaltsplatzhalter 2">
            <a:extLst>
              <a:ext uri="{FF2B5EF4-FFF2-40B4-BE49-F238E27FC236}">
                <a16:creationId xmlns:a16="http://schemas.microsoft.com/office/drawing/2014/main" id="{69C0EA64-A38D-458D-A12E-5208B5B0B11A}"/>
              </a:ext>
            </a:extLst>
          </p:cNvPr>
          <p:cNvSpPr>
            <a:spLocks noGrp="1"/>
          </p:cNvSpPr>
          <p:nvPr>
            <p:ph idx="1"/>
          </p:nvPr>
        </p:nvSpPr>
        <p:spPr>
          <a:xfrm>
            <a:off x="2589212" y="1695635"/>
            <a:ext cx="8915400" cy="4215587"/>
          </a:xfrm>
        </p:spPr>
        <p:txBody>
          <a:bodyPr>
            <a:normAutofit fontScale="62500" lnSpcReduction="20000"/>
          </a:bodyPr>
          <a:lstStyle/>
          <a:p>
            <a:r>
              <a:rPr lang="en-US" dirty="0"/>
              <a:t>Our analysis shows that although our selected land Area is big, the number of Animal Shelters yielded were only a few. The venues for these shelters are also not close to the city centers, most of them are in remote villages-most likely to be able to accommodate space and not to disturb residential areas. Being in remote areas will also help their animals to be more at rest.</a:t>
            </a:r>
          </a:p>
          <a:p>
            <a:pPr marL="0" indent="0">
              <a:buNone/>
            </a:pPr>
            <a:endParaRPr lang="en-US" dirty="0"/>
          </a:p>
          <a:p>
            <a:r>
              <a:rPr lang="en-US" dirty="0"/>
              <a:t>Although there are a lot of transportation facilities available around the Animal Shelters, most of them are situated approximately around 1 km away from the Shelter. At most, one bus stop is ~500 meters from the Animal Shelter in Hamburg. Most of the Shelters are more accessible thru use of private vehicles. Train Stations are even further with approximates ~5km distance from each Shelter.</a:t>
            </a:r>
          </a:p>
          <a:p>
            <a:pPr marL="0" indent="0">
              <a:buNone/>
            </a:pPr>
            <a:r>
              <a:rPr lang="en-US" dirty="0"/>
              <a:t> </a:t>
            </a:r>
          </a:p>
          <a:p>
            <a:r>
              <a:rPr lang="en-US" dirty="0"/>
              <a:t>Interestingly, some Shelters can be accessed by Boat and Ferry. Most of which are located near the coast.</a:t>
            </a:r>
          </a:p>
          <a:p>
            <a:pPr marL="0" indent="0">
              <a:buNone/>
            </a:pPr>
            <a:r>
              <a:rPr lang="en-US" dirty="0"/>
              <a:t> </a:t>
            </a:r>
          </a:p>
          <a:p>
            <a:r>
              <a:rPr lang="en-US" dirty="0"/>
              <a:t>Recommended zones should therefore be considered only as a starting point for more detailed analysis which could eventually result in location which has not only no nearby competition, but also other factors taken into account and all other relevant conditions met.</a:t>
            </a:r>
          </a:p>
          <a:p>
            <a:pPr marL="0" indent="0">
              <a:buNone/>
            </a:pPr>
            <a:r>
              <a:rPr lang="en-US" dirty="0"/>
              <a:t> </a:t>
            </a:r>
          </a:p>
          <a:p>
            <a:r>
              <a:rPr lang="en-US" dirty="0"/>
              <a:t>It is also noteworthy that as compared with Foursquare, Google maps had yielded more results for Animal Shelters using the ‘Search Nearby’ option.  This might be attributed to the fact that Foursquare is not popularly used in Germany.</a:t>
            </a:r>
          </a:p>
          <a:p>
            <a:endParaRPr lang="en-US" dirty="0"/>
          </a:p>
        </p:txBody>
      </p:sp>
    </p:spTree>
    <p:extLst>
      <p:ext uri="{BB962C8B-B14F-4D97-AF65-F5344CB8AC3E}">
        <p14:creationId xmlns:p14="http://schemas.microsoft.com/office/powerpoint/2010/main" val="316702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897EF3-9FFD-4CEF-B91B-BE859325CB9C}"/>
              </a:ext>
            </a:extLst>
          </p:cNvPr>
          <p:cNvSpPr>
            <a:spLocks noGrp="1"/>
          </p:cNvSpPr>
          <p:nvPr>
            <p:ph type="title"/>
          </p:nvPr>
        </p:nvSpPr>
        <p:spPr/>
        <p:txBody>
          <a:bodyPr/>
          <a:lstStyle/>
          <a:p>
            <a:r>
              <a:rPr lang="en-US" b="1" dirty="0"/>
              <a:t>Conclusion</a:t>
            </a:r>
            <a:br>
              <a:rPr lang="en-US" dirty="0"/>
            </a:br>
            <a:endParaRPr lang="en-US" dirty="0"/>
          </a:p>
        </p:txBody>
      </p:sp>
      <p:sp>
        <p:nvSpPr>
          <p:cNvPr id="3" name="Inhaltsplatzhalter 2">
            <a:extLst>
              <a:ext uri="{FF2B5EF4-FFF2-40B4-BE49-F238E27FC236}">
                <a16:creationId xmlns:a16="http://schemas.microsoft.com/office/drawing/2014/main" id="{07B82367-273B-4C92-9AF8-E226345ABBF2}"/>
              </a:ext>
            </a:extLst>
          </p:cNvPr>
          <p:cNvSpPr>
            <a:spLocks noGrp="1"/>
          </p:cNvSpPr>
          <p:nvPr>
            <p:ph idx="1"/>
          </p:nvPr>
        </p:nvSpPr>
        <p:spPr/>
        <p:txBody>
          <a:bodyPr/>
          <a:lstStyle/>
          <a:p>
            <a:r>
              <a:rPr lang="en-US" dirty="0"/>
              <a:t>The purpose of this project was to identify areas in North Germany with Animal Shelters close to transportation services and with a good population distribution in order to aid stakeholders in narrowing down the search for optimal location for a new Pet Cafe. By acquiring Animal Shelter venues from Foursquare and the Population data from each District, we have identified the top Districts that justify further analysis </a:t>
            </a:r>
          </a:p>
          <a:p>
            <a:r>
              <a:rPr lang="en-US" dirty="0"/>
              <a:t>We then generated extensive collection of transportation locations which satisfy some basic requirements regarding nearby transportation services. Clustering of those locations was then performed in order to create areas of interest and addresses were created to be used as starting points for final exploration by stakeholders</a:t>
            </a:r>
          </a:p>
        </p:txBody>
      </p:sp>
    </p:spTree>
    <p:extLst>
      <p:ext uri="{BB962C8B-B14F-4D97-AF65-F5344CB8AC3E}">
        <p14:creationId xmlns:p14="http://schemas.microsoft.com/office/powerpoint/2010/main" val="2981298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23F6E"/>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089CFD34-016F-49C6-BB34-7F466F76C8CA}"/>
              </a:ext>
            </a:extLst>
          </p:cNvPr>
          <p:cNvSpPr>
            <a:spLocks noGrp="1"/>
          </p:cNvSpPr>
          <p:nvPr>
            <p:ph idx="1"/>
          </p:nvPr>
        </p:nvSpPr>
        <p:spPr>
          <a:xfrm>
            <a:off x="649225" y="409576"/>
            <a:ext cx="3650278" cy="5483278"/>
          </a:xfrm>
        </p:spPr>
        <p:txBody>
          <a:bodyPr>
            <a:normAutofit/>
          </a:bodyPr>
          <a:lstStyle/>
          <a:p>
            <a:pPr>
              <a:buClr>
                <a:srgbClr val="6337A4"/>
              </a:buClr>
            </a:pPr>
            <a:r>
              <a:rPr lang="en-US" dirty="0"/>
              <a:t>Experiential marketing is a marketing technique that creates experiences between brands and consumers. Experiential campaigns use an activation (for example product sampling, immersive experiences, stunts, events, etc.) to bring brands to life and interact directly with the target audience.</a:t>
            </a:r>
          </a:p>
          <a:p>
            <a:pPr>
              <a:buClr>
                <a:srgbClr val="6337A4"/>
              </a:buClr>
            </a:pPr>
            <a:r>
              <a:rPr lang="en-US" dirty="0"/>
              <a:t>Experiential Adoption is one of the many strategies employed in experiential marketing</a:t>
            </a:r>
          </a:p>
        </p:txBody>
      </p:sp>
      <p:pic>
        <p:nvPicPr>
          <p:cNvPr id="5" name="Inhaltsplatzhalter 4">
            <a:extLst>
              <a:ext uri="{FF2B5EF4-FFF2-40B4-BE49-F238E27FC236}">
                <a16:creationId xmlns:a16="http://schemas.microsoft.com/office/drawing/2014/main" id="{DF9FDF0F-677B-4527-8ADE-108808FA9C66}"/>
              </a:ext>
            </a:extLst>
          </p:cNvPr>
          <p:cNvPicPr>
            <a:picLocks noChangeAspect="1"/>
          </p:cNvPicPr>
          <p:nvPr/>
        </p:nvPicPr>
        <p:blipFill>
          <a:blip r:embed="rId2"/>
          <a:stretch>
            <a:fillRect/>
          </a:stretch>
        </p:blipFill>
        <p:spPr>
          <a:xfrm>
            <a:off x="5469945" y="640080"/>
            <a:ext cx="5252773" cy="5252773"/>
          </a:xfrm>
          <a:prstGeom prst="rect">
            <a:avLst/>
          </a:prstGeom>
        </p:spPr>
      </p:pic>
      <p:sp>
        <p:nvSpPr>
          <p:cNvPr id="16"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11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6E3E85D-8AE9-44FF-8892-1C2188D0D8F9}"/>
              </a:ext>
            </a:extLst>
          </p:cNvPr>
          <p:cNvSpPr>
            <a:spLocks noGrp="1"/>
          </p:cNvSpPr>
          <p:nvPr>
            <p:ph idx="1"/>
          </p:nvPr>
        </p:nvSpPr>
        <p:spPr>
          <a:xfrm>
            <a:off x="857250" y="1219200"/>
            <a:ext cx="4967478" cy="4692022"/>
          </a:xfrm>
        </p:spPr>
        <p:txBody>
          <a:bodyPr>
            <a:normAutofit/>
          </a:bodyPr>
          <a:lstStyle/>
          <a:p>
            <a:r>
              <a:rPr lang="en-US" dirty="0"/>
              <a:t>Animal Cafés, also known as Pet Cafés have been very popular since it was first established in Taiwan in 1998 was primarily for people who wanted to spend time with animals and at the same time enjoy some drinks and food.</a:t>
            </a:r>
          </a:p>
          <a:p>
            <a:r>
              <a:rPr lang="en-US" dirty="0"/>
              <a:t>Shelters and rescuers are always looking for new ways for homeless pets to interact with potential adoptive families. They have worked to create open and inviting areas where people can have one-on-one time with pets before deciding to adopt, working to change the stereotypes about shelter pets</a:t>
            </a:r>
            <a:endParaRPr lang="en-US" sz="1600" dirty="0">
              <a:solidFill>
                <a:srgbClr val="000000"/>
              </a:solidFill>
            </a:endParaRPr>
          </a:p>
        </p:txBody>
      </p:sp>
      <p:pic>
        <p:nvPicPr>
          <p:cNvPr id="5" name="Inhaltsplatzhalter 4">
            <a:extLst>
              <a:ext uri="{FF2B5EF4-FFF2-40B4-BE49-F238E27FC236}">
                <a16:creationId xmlns:a16="http://schemas.microsoft.com/office/drawing/2014/main" id="{DA568918-EC74-4BD7-B585-015958244269}"/>
              </a:ext>
            </a:extLst>
          </p:cNvPr>
          <p:cNvPicPr>
            <a:picLocks noChangeAspect="1"/>
          </p:cNvPicPr>
          <p:nvPr/>
        </p:nvPicPr>
        <p:blipFill rotWithShape="1">
          <a:blip r:embed="rId2"/>
          <a:srcRect l="21561" r="20730" b="-1"/>
          <a:stretch/>
        </p:blipFill>
        <p:spPr>
          <a:xfrm>
            <a:off x="6091916" y="800992"/>
            <a:ext cx="5451627" cy="4935975"/>
          </a:xfrm>
          <a:prstGeom prst="rect">
            <a:avLst/>
          </a:prstGeom>
        </p:spPr>
      </p:pic>
    </p:spTree>
    <p:extLst>
      <p:ext uri="{BB962C8B-B14F-4D97-AF65-F5344CB8AC3E}">
        <p14:creationId xmlns:p14="http://schemas.microsoft.com/office/powerpoint/2010/main" val="2341304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0FC24E-8B69-4CA9-BB13-9BB7F66D28FE}"/>
              </a:ext>
            </a:extLst>
          </p:cNvPr>
          <p:cNvSpPr>
            <a:spLocks noGrp="1"/>
          </p:cNvSpPr>
          <p:nvPr>
            <p:ph type="title"/>
          </p:nvPr>
        </p:nvSpPr>
        <p:spPr/>
        <p:txBody>
          <a:bodyPr/>
          <a:lstStyle/>
          <a:p>
            <a:r>
              <a:rPr lang="en-US" dirty="0"/>
              <a:t>Pets in the European Union</a:t>
            </a:r>
          </a:p>
        </p:txBody>
      </p:sp>
      <p:sp>
        <p:nvSpPr>
          <p:cNvPr id="3" name="Inhaltsplatzhalter 2">
            <a:extLst>
              <a:ext uri="{FF2B5EF4-FFF2-40B4-BE49-F238E27FC236}">
                <a16:creationId xmlns:a16="http://schemas.microsoft.com/office/drawing/2014/main" id="{FD6A30F3-F914-4C43-A105-5B3ABA338F82}"/>
              </a:ext>
            </a:extLst>
          </p:cNvPr>
          <p:cNvSpPr>
            <a:spLocks noGrp="1"/>
          </p:cNvSpPr>
          <p:nvPr>
            <p:ph idx="1"/>
          </p:nvPr>
        </p:nvSpPr>
        <p:spPr/>
        <p:txBody>
          <a:bodyPr/>
          <a:lstStyle/>
          <a:p>
            <a:pPr marL="0" indent="0">
              <a:buNone/>
            </a:pPr>
            <a:endParaRPr lang="en-US" dirty="0"/>
          </a:p>
          <a:p>
            <a:r>
              <a:rPr lang="en-US" dirty="0"/>
              <a:t>While dogs were globally speaking the most common type of pet, cats were more common in the European Union in 2018. Roughly 75 million people within this region had a pet cat in 2018, compared to the 65 million pet dogs.  </a:t>
            </a:r>
            <a:r>
              <a:rPr lang="en-US" b="1" i="1" dirty="0"/>
              <a:t>Germany </a:t>
            </a:r>
            <a:r>
              <a:rPr lang="en-US" dirty="0"/>
              <a:t>had about nine and a half million pet dogs, making it the country with the highest number within the European Union. Other top dog-loving countries included the United Kingdom, Poland, and France.</a:t>
            </a:r>
          </a:p>
          <a:p>
            <a:r>
              <a:rPr lang="en-US" dirty="0"/>
              <a:t>Besides cats and dogs, Germans had many other household pets in 2018. About five and a half million small pets, such as hamsters and rabbits, were kept by Germans that year. Additionally, about two million households in Germany owned an aquarium and roughly one and a half million households owned a garden pond.</a:t>
            </a:r>
          </a:p>
        </p:txBody>
      </p:sp>
    </p:spTree>
    <p:extLst>
      <p:ext uri="{BB962C8B-B14F-4D97-AF65-F5344CB8AC3E}">
        <p14:creationId xmlns:p14="http://schemas.microsoft.com/office/powerpoint/2010/main" val="674011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A5BA88-45CD-4575-82C0-8C8981FE6213}"/>
              </a:ext>
            </a:extLst>
          </p:cNvPr>
          <p:cNvSpPr>
            <a:spLocks noGrp="1"/>
          </p:cNvSpPr>
          <p:nvPr>
            <p:ph type="title"/>
          </p:nvPr>
        </p:nvSpPr>
        <p:spPr>
          <a:xfrm>
            <a:off x="2592926" y="624110"/>
            <a:ext cx="4790008" cy="1280890"/>
          </a:xfrm>
        </p:spPr>
        <p:txBody>
          <a:bodyPr>
            <a:normAutofit/>
          </a:bodyPr>
          <a:lstStyle/>
          <a:p>
            <a:r>
              <a:rPr lang="en-US"/>
              <a:t>What is a Tierheim?</a:t>
            </a:r>
            <a:endParaRPr lang="en-US" dirty="0"/>
          </a:p>
        </p:txBody>
      </p:sp>
      <p:sp>
        <p:nvSpPr>
          <p:cNvPr id="3" name="Inhaltsplatzhalter 2">
            <a:extLst>
              <a:ext uri="{FF2B5EF4-FFF2-40B4-BE49-F238E27FC236}">
                <a16:creationId xmlns:a16="http://schemas.microsoft.com/office/drawing/2014/main" id="{C57C5E82-B598-4007-BE6D-16C357ADB274}"/>
              </a:ext>
            </a:extLst>
          </p:cNvPr>
          <p:cNvSpPr>
            <a:spLocks noGrp="1"/>
          </p:cNvSpPr>
          <p:nvPr>
            <p:ph idx="1"/>
          </p:nvPr>
        </p:nvSpPr>
        <p:spPr>
          <a:xfrm>
            <a:off x="1571348" y="1322773"/>
            <a:ext cx="5820053" cy="5131293"/>
          </a:xfrm>
        </p:spPr>
        <p:txBody>
          <a:bodyPr>
            <a:normAutofit/>
          </a:bodyPr>
          <a:lstStyle/>
          <a:p>
            <a:r>
              <a:rPr lang="en-US" dirty="0" err="1"/>
              <a:t>Tierheim</a:t>
            </a:r>
            <a:r>
              <a:rPr lang="en-US" dirty="0"/>
              <a:t> literally means </a:t>
            </a:r>
            <a:r>
              <a:rPr lang="en-US" b="1" dirty="0"/>
              <a:t>animal </a:t>
            </a:r>
            <a:r>
              <a:rPr lang="en-US" i="1" dirty="0"/>
              <a:t>(‘tier’) </a:t>
            </a:r>
            <a:r>
              <a:rPr lang="en-US" b="1" dirty="0"/>
              <a:t>house</a:t>
            </a:r>
            <a:r>
              <a:rPr lang="en-US" i="1" dirty="0"/>
              <a:t>(‘</a:t>
            </a:r>
            <a:r>
              <a:rPr lang="en-US" i="1" dirty="0" err="1"/>
              <a:t>heim</a:t>
            </a:r>
            <a:r>
              <a:rPr lang="en-US" i="1" dirty="0"/>
              <a:t>’)</a:t>
            </a:r>
            <a:r>
              <a:rPr lang="en-US" dirty="0"/>
              <a:t>.</a:t>
            </a:r>
          </a:p>
          <a:p>
            <a:r>
              <a:rPr lang="en-US" dirty="0"/>
              <a:t>An </a:t>
            </a:r>
            <a:r>
              <a:rPr lang="en-US" b="1" dirty="0"/>
              <a:t>animal shelter</a:t>
            </a:r>
            <a:r>
              <a:rPr lang="en-US" dirty="0"/>
              <a:t> or </a:t>
            </a:r>
            <a:r>
              <a:rPr lang="en-US" b="1" dirty="0"/>
              <a:t>pound</a:t>
            </a:r>
            <a:r>
              <a:rPr lang="en-US" dirty="0"/>
              <a:t> is a place where stray, lost, abandoned or surrendered animals — mostly dogs and cats — are housed. </a:t>
            </a:r>
          </a:p>
          <a:p>
            <a:r>
              <a:rPr lang="en-US" dirty="0"/>
              <a:t>The shelters take care of a wide variety of common and exotic animals—roughly 10,000 to 15,000 annually. 60% of the animals are taken in because of the loss of their owner or accommodation, while 40% of them are rescued or are strays whose owner can’t be identified.</a:t>
            </a:r>
          </a:p>
          <a:p>
            <a:r>
              <a:rPr lang="en-US" dirty="0"/>
              <a:t>Though </a:t>
            </a:r>
            <a:r>
              <a:rPr lang="en-US" dirty="0" err="1"/>
              <a:t>Tierheim</a:t>
            </a:r>
            <a:r>
              <a:rPr lang="en-US" dirty="0"/>
              <a:t> shelter over 10,000 animals annually, the adoption rate goes far beyond 90%. However, this doesn’t mean the criteria for adoption are loose.</a:t>
            </a:r>
          </a:p>
          <a:p>
            <a:endParaRPr lang="en-US" dirty="0"/>
          </a:p>
        </p:txBody>
      </p:sp>
      <p:pic>
        <p:nvPicPr>
          <p:cNvPr id="5" name="Grafik 4">
            <a:extLst>
              <a:ext uri="{FF2B5EF4-FFF2-40B4-BE49-F238E27FC236}">
                <a16:creationId xmlns:a16="http://schemas.microsoft.com/office/drawing/2014/main" id="{2E60190D-DE74-4FD4-A06F-F54013012625}"/>
              </a:ext>
            </a:extLst>
          </p:cNvPr>
          <p:cNvPicPr>
            <a:picLocks noChangeAspect="1"/>
          </p:cNvPicPr>
          <p:nvPr/>
        </p:nvPicPr>
        <p:blipFill rotWithShape="1">
          <a:blip r:embed="rId2"/>
          <a:srcRect l="30015" r="28262"/>
          <a:stretch/>
        </p:blipFill>
        <p:spPr>
          <a:xfrm>
            <a:off x="7736146" y="711199"/>
            <a:ext cx="3768466" cy="5419237"/>
          </a:xfrm>
          <a:prstGeom prst="rect">
            <a:avLst/>
          </a:prstGeom>
        </p:spPr>
      </p:pic>
    </p:spTree>
    <p:extLst>
      <p:ext uri="{BB962C8B-B14F-4D97-AF65-F5344CB8AC3E}">
        <p14:creationId xmlns:p14="http://schemas.microsoft.com/office/powerpoint/2010/main" val="387644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ADBC51-AC83-47FA-A377-A5A856B56D59}"/>
              </a:ext>
            </a:extLst>
          </p:cNvPr>
          <p:cNvSpPr>
            <a:spLocks noGrp="1"/>
          </p:cNvSpPr>
          <p:nvPr>
            <p:ph type="title"/>
          </p:nvPr>
        </p:nvSpPr>
        <p:spPr/>
        <p:txBody>
          <a:bodyPr/>
          <a:lstStyle/>
          <a:p>
            <a:r>
              <a:rPr lang="en-US" dirty="0"/>
              <a:t>Experiential Adoption thru Pet Cafes</a:t>
            </a:r>
          </a:p>
        </p:txBody>
      </p:sp>
      <p:sp>
        <p:nvSpPr>
          <p:cNvPr id="3" name="Inhaltsplatzhalter 2">
            <a:extLst>
              <a:ext uri="{FF2B5EF4-FFF2-40B4-BE49-F238E27FC236}">
                <a16:creationId xmlns:a16="http://schemas.microsoft.com/office/drawing/2014/main" id="{A48ED786-1770-40C3-B691-3B42CD979E12}"/>
              </a:ext>
            </a:extLst>
          </p:cNvPr>
          <p:cNvSpPr>
            <a:spLocks noGrp="1"/>
          </p:cNvSpPr>
          <p:nvPr>
            <p:ph idx="1"/>
          </p:nvPr>
        </p:nvSpPr>
        <p:spPr/>
        <p:txBody>
          <a:bodyPr/>
          <a:lstStyle/>
          <a:p>
            <a:r>
              <a:rPr lang="en-US" dirty="0"/>
              <a:t>Goal:</a:t>
            </a:r>
          </a:p>
          <a:p>
            <a:pPr lvl="1">
              <a:buFont typeface="Courier New" panose="02070309020205020404" pitchFamily="49" charset="0"/>
              <a:buChar char="o"/>
            </a:pPr>
            <a:r>
              <a:rPr lang="en-US" dirty="0"/>
              <a:t>aim to find an optimal location to establish Pet Cafes in </a:t>
            </a:r>
            <a:r>
              <a:rPr lang="en-US" b="1" dirty="0"/>
              <a:t>North Germany</a:t>
            </a:r>
            <a:r>
              <a:rPr lang="en-US" dirty="0"/>
              <a:t>. This report targets entrepreneurs or NGO's interested in opening a business with a social cause, specifically in Animal welfare.</a:t>
            </a:r>
          </a:p>
          <a:p>
            <a:pPr lvl="1">
              <a:buFont typeface="Courier New" panose="02070309020205020404" pitchFamily="49" charset="0"/>
              <a:buChar char="o"/>
            </a:pPr>
            <a:r>
              <a:rPr lang="en-US" dirty="0"/>
              <a:t>help Animal Shelters in promoting animal adoption and fostering</a:t>
            </a:r>
          </a:p>
          <a:p>
            <a:pPr lvl="1">
              <a:buFont typeface="Courier New" panose="02070309020205020404" pitchFamily="49" charset="0"/>
              <a:buChar char="o"/>
            </a:pPr>
            <a:r>
              <a:rPr lang="en-US" dirty="0"/>
              <a:t>target shelters in districts where there is a bigger population and with a better accessibility in terms of public transport.</a:t>
            </a:r>
          </a:p>
          <a:p>
            <a:pPr lvl="1">
              <a:buFont typeface="Courier New" panose="02070309020205020404" pitchFamily="49" charset="0"/>
              <a:buChar char="o"/>
            </a:pPr>
            <a:r>
              <a:rPr lang="en-US" dirty="0"/>
              <a:t>A ranking of optimal venues will be done which will give us a better suggestion where to establish Cafes.</a:t>
            </a:r>
          </a:p>
          <a:p>
            <a:pPr marL="457200" lvl="1" indent="0">
              <a:buNone/>
            </a:pPr>
            <a:endParaRPr lang="en-US" dirty="0"/>
          </a:p>
        </p:txBody>
      </p:sp>
      <p:pic>
        <p:nvPicPr>
          <p:cNvPr id="9" name="Grafik 8" descr="Katze">
            <a:extLst>
              <a:ext uri="{FF2B5EF4-FFF2-40B4-BE49-F238E27FC236}">
                <a16:creationId xmlns:a16="http://schemas.microsoft.com/office/drawing/2014/main" id="{6D746672-3756-477A-B849-E432853FC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199" y="1283604"/>
            <a:ext cx="1800225" cy="1745345"/>
          </a:xfrm>
          <a:prstGeom prst="rect">
            <a:avLst/>
          </a:prstGeom>
        </p:spPr>
      </p:pic>
      <p:pic>
        <p:nvPicPr>
          <p:cNvPr id="11" name="Grafik 10" descr="Hund">
            <a:extLst>
              <a:ext uri="{FF2B5EF4-FFF2-40B4-BE49-F238E27FC236}">
                <a16:creationId xmlns:a16="http://schemas.microsoft.com/office/drawing/2014/main" id="{9463DBA7-9CE2-4441-BF0B-B8DBB1A5EF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0074" y="5156477"/>
            <a:ext cx="2533651" cy="1509490"/>
          </a:xfrm>
          <a:prstGeom prst="rect">
            <a:avLst/>
          </a:prstGeom>
        </p:spPr>
      </p:pic>
    </p:spTree>
    <p:extLst>
      <p:ext uri="{BB962C8B-B14F-4D97-AF65-F5344CB8AC3E}">
        <p14:creationId xmlns:p14="http://schemas.microsoft.com/office/powerpoint/2010/main" val="206783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305C72-8769-4E0F-B31D-F4B1C9DC9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72583CFC-05A3-4743-9A2E-7C2095B8D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3" name="Freeform 11">
              <a:extLst>
                <a:ext uri="{FF2B5EF4-FFF2-40B4-BE49-F238E27FC236}">
                  <a16:creationId xmlns:a16="http://schemas.microsoft.com/office/drawing/2014/main" id="{9A751892-92F2-4CB4-BCAB-6D0AAF8F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5934046E-4D7C-4AA6-8633-29944553F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421462AB-19D6-42DB-A850-F35B82C7B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208D8C07-9637-45D3-9E40-7C5C40077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883C90A1-D75A-4818-9F01-B4BF19D74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8808F87B-C4B8-4084-BD89-E41A1A44E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E7FC0B23-1372-4455-98CE-E0FC7FF99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D14B79DD-45AC-487C-B361-0312B3C8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CDA09C7F-7AF3-4B6C-BC42-92780A682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FF7EBDD4-71BF-4FAF-B00B-444F9AE20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AF5E4290-F8B0-440E-A418-613A1552D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FF0BF04A-FCC8-42BF-AD17-10F0ACB44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506F0A57-55BB-457C-9C8C-3DEE71009A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7" name="Freeform 27">
              <a:extLst>
                <a:ext uri="{FF2B5EF4-FFF2-40B4-BE49-F238E27FC236}">
                  <a16:creationId xmlns:a16="http://schemas.microsoft.com/office/drawing/2014/main" id="{60DB408E-A426-4658-B39D-0BBF09463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BEFFABCA-CAA4-45E4-A7D4-DB3D2C864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99494AF8-97E4-4473-AA6E-B4AB127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D05C67DC-0E54-4C69-90BE-8374C7E97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B2B38B94-E895-4324-B699-EEF28E052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41E77CC3-723C-4C87-A1BA-D8E35B801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CC5757E8-4CBE-4EA3-98AF-96361C918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51E4772B-9FB7-4AC7-B352-C44489167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7F853444-696F-4B42-8C91-1F6EDD53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D1A3085-30B0-496B-B9D3-55280769A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1B2519D7-F51F-4583-9B50-41B493C14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6E1141E0-4F4D-4B40-BDB5-B2DD0FAEB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el 1">
            <a:extLst>
              <a:ext uri="{FF2B5EF4-FFF2-40B4-BE49-F238E27FC236}">
                <a16:creationId xmlns:a16="http://schemas.microsoft.com/office/drawing/2014/main" id="{8CCDCAD7-6F8C-4601-B0CD-EAC467FD7278}"/>
              </a:ext>
            </a:extLst>
          </p:cNvPr>
          <p:cNvSpPr>
            <a:spLocks noGrp="1"/>
          </p:cNvSpPr>
          <p:nvPr>
            <p:ph type="title"/>
          </p:nvPr>
        </p:nvSpPr>
        <p:spPr>
          <a:xfrm>
            <a:off x="6483096" y="624110"/>
            <a:ext cx="5021516" cy="1280890"/>
          </a:xfrm>
        </p:spPr>
        <p:txBody>
          <a:bodyPr>
            <a:normAutofit/>
          </a:bodyPr>
          <a:lstStyle/>
          <a:p>
            <a:pPr>
              <a:lnSpc>
                <a:spcPct val="90000"/>
              </a:lnSpc>
            </a:pPr>
            <a:r>
              <a:rPr lang="en-US" sz="2800"/>
              <a:t>Introduction to North Germany</a:t>
            </a:r>
            <a:br>
              <a:rPr lang="en-US" sz="2800"/>
            </a:br>
            <a:endParaRPr lang="en-US" sz="2800"/>
          </a:p>
        </p:txBody>
      </p:sp>
      <p:sp>
        <p:nvSpPr>
          <p:cNvPr id="40" name="Rectangle 39">
            <a:extLst>
              <a:ext uri="{FF2B5EF4-FFF2-40B4-BE49-F238E27FC236}">
                <a16:creationId xmlns:a16="http://schemas.microsoft.com/office/drawing/2014/main" id="{C5E0C91A-3F1D-43D7-9AB4-5D0A17D5C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11">
            <a:extLst>
              <a:ext uri="{FF2B5EF4-FFF2-40B4-BE49-F238E27FC236}">
                <a16:creationId xmlns:a16="http://schemas.microsoft.com/office/drawing/2014/main" id="{3A6C27A1-A438-4EC6-93BF-EC26F29BB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Grafik 4">
            <a:extLst>
              <a:ext uri="{FF2B5EF4-FFF2-40B4-BE49-F238E27FC236}">
                <a16:creationId xmlns:a16="http://schemas.microsoft.com/office/drawing/2014/main" id="{4C315442-D433-48DC-BE05-4091425ECDF8}"/>
              </a:ext>
            </a:extLst>
          </p:cNvPr>
          <p:cNvPicPr>
            <a:picLocks noChangeAspect="1"/>
          </p:cNvPicPr>
          <p:nvPr/>
        </p:nvPicPr>
        <p:blipFill rotWithShape="1">
          <a:blip r:embed="rId2"/>
          <a:srcRect l="12236" r="4208"/>
          <a:stretch/>
        </p:blipFill>
        <p:spPr>
          <a:xfrm>
            <a:off x="-1554" y="1731"/>
            <a:ext cx="4655850" cy="6858000"/>
          </a:xfrm>
          <a:prstGeom prst="rect">
            <a:avLst/>
          </a:prstGeom>
        </p:spPr>
      </p:pic>
      <p:sp>
        <p:nvSpPr>
          <p:cNvPr id="3" name="Inhaltsplatzhalter 2">
            <a:extLst>
              <a:ext uri="{FF2B5EF4-FFF2-40B4-BE49-F238E27FC236}">
                <a16:creationId xmlns:a16="http://schemas.microsoft.com/office/drawing/2014/main" id="{9930C38E-6F48-45E5-94A5-B4E23DBF8F7A}"/>
              </a:ext>
            </a:extLst>
          </p:cNvPr>
          <p:cNvSpPr>
            <a:spLocks noGrp="1"/>
          </p:cNvSpPr>
          <p:nvPr>
            <p:ph idx="1"/>
          </p:nvPr>
        </p:nvSpPr>
        <p:spPr>
          <a:xfrm>
            <a:off x="6438191" y="2133600"/>
            <a:ext cx="5066419" cy="3777622"/>
          </a:xfrm>
        </p:spPr>
        <p:txBody>
          <a:bodyPr>
            <a:normAutofit/>
          </a:bodyPr>
          <a:lstStyle/>
          <a:p>
            <a:pPr>
              <a:lnSpc>
                <a:spcPct val="90000"/>
              </a:lnSpc>
            </a:pPr>
            <a:r>
              <a:rPr lang="en-US" sz="1700"/>
              <a:t>North Germany</a:t>
            </a:r>
            <a:r>
              <a:rPr lang="en-US" sz="1700" baseline="30000"/>
              <a:t> </a:t>
            </a:r>
            <a:r>
              <a:rPr lang="en-US" sz="1700" u="sng" baseline="30000">
                <a:hlinkClick r:id="rId3"/>
              </a:rPr>
              <a:t>[1]</a:t>
            </a:r>
            <a:r>
              <a:rPr lang="en-US" sz="1700"/>
              <a:t> is the region in the northern part of Germany, whose exact area is not precisely or consistently defined. It varies depending on whether one has a linguistic, geographic, socio-cultural or historic standpoint. The following five coastal states are regularly referred to as Northern Germany</a:t>
            </a:r>
          </a:p>
          <a:p>
            <a:pPr marL="0" indent="0">
              <a:lnSpc>
                <a:spcPct val="90000"/>
              </a:lnSpc>
              <a:buNone/>
            </a:pPr>
            <a:endParaRPr lang="en-US" sz="1700"/>
          </a:p>
          <a:p>
            <a:pPr lvl="1">
              <a:lnSpc>
                <a:spcPct val="90000"/>
              </a:lnSpc>
              <a:buFont typeface="Courier New" panose="02070309020205020404" pitchFamily="49" charset="0"/>
              <a:buChar char="o"/>
            </a:pPr>
            <a:r>
              <a:rPr lang="en-US" sz="1700"/>
              <a:t>Schleswig-Holstein, </a:t>
            </a:r>
          </a:p>
          <a:p>
            <a:pPr lvl="1">
              <a:lnSpc>
                <a:spcPct val="90000"/>
              </a:lnSpc>
              <a:buFont typeface="Courier New" panose="02070309020205020404" pitchFamily="49" charset="0"/>
              <a:buChar char="o"/>
            </a:pPr>
            <a:r>
              <a:rPr lang="en-US" sz="1700"/>
              <a:t>Mecklenburg-Vorpommern,</a:t>
            </a:r>
          </a:p>
          <a:p>
            <a:pPr lvl="1">
              <a:lnSpc>
                <a:spcPct val="90000"/>
              </a:lnSpc>
              <a:buFont typeface="Courier New" panose="02070309020205020404" pitchFamily="49" charset="0"/>
              <a:buChar char="o"/>
            </a:pPr>
            <a:r>
              <a:rPr lang="en-US" sz="1700"/>
              <a:t>Lower Saxony (Niedersachsen)</a:t>
            </a:r>
          </a:p>
          <a:p>
            <a:pPr lvl="1">
              <a:lnSpc>
                <a:spcPct val="90000"/>
              </a:lnSpc>
              <a:buFont typeface="Courier New" panose="02070309020205020404" pitchFamily="49" charset="0"/>
              <a:buChar char="o"/>
            </a:pPr>
            <a:r>
              <a:rPr lang="en-US" sz="1700"/>
              <a:t>city-states Hamburg and Bremen</a:t>
            </a:r>
          </a:p>
          <a:p>
            <a:pPr>
              <a:lnSpc>
                <a:spcPct val="90000"/>
              </a:lnSpc>
            </a:pPr>
            <a:endParaRPr lang="en-US" sz="1700"/>
          </a:p>
        </p:txBody>
      </p:sp>
    </p:spTree>
    <p:extLst>
      <p:ext uri="{BB962C8B-B14F-4D97-AF65-F5344CB8AC3E}">
        <p14:creationId xmlns:p14="http://schemas.microsoft.com/office/powerpoint/2010/main" val="2605192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57ED4-3639-4EB3-B2F2-914E1BF26FE3}"/>
              </a:ext>
            </a:extLst>
          </p:cNvPr>
          <p:cNvSpPr>
            <a:spLocks noGrp="1"/>
          </p:cNvSpPr>
          <p:nvPr>
            <p:ph type="title"/>
          </p:nvPr>
        </p:nvSpPr>
        <p:spPr/>
        <p:txBody>
          <a:bodyPr/>
          <a:lstStyle/>
          <a:p>
            <a:r>
              <a:rPr lang="en-US" dirty="0"/>
              <a:t>Data Gathering</a:t>
            </a:r>
          </a:p>
        </p:txBody>
      </p:sp>
      <p:sp>
        <p:nvSpPr>
          <p:cNvPr id="3" name="Inhaltsplatzhalter 2">
            <a:extLst>
              <a:ext uri="{FF2B5EF4-FFF2-40B4-BE49-F238E27FC236}">
                <a16:creationId xmlns:a16="http://schemas.microsoft.com/office/drawing/2014/main" id="{A23167BE-F4B4-4D98-BEC9-A2E640376BEF}"/>
              </a:ext>
            </a:extLst>
          </p:cNvPr>
          <p:cNvSpPr>
            <a:spLocks noGrp="1"/>
          </p:cNvSpPr>
          <p:nvPr>
            <p:ph idx="1"/>
          </p:nvPr>
        </p:nvSpPr>
        <p:spPr/>
        <p:txBody>
          <a:bodyPr/>
          <a:lstStyle/>
          <a:p>
            <a:r>
              <a:rPr lang="en-US" dirty="0"/>
              <a:t>A list of postal regions and codes can be found in </a:t>
            </a:r>
            <a:r>
              <a:rPr lang="en-US" i="1" dirty="0"/>
              <a:t>suche-postleitzahl.org. The</a:t>
            </a:r>
            <a:r>
              <a:rPr lang="en-US" dirty="0"/>
              <a:t> list in </a:t>
            </a:r>
            <a:r>
              <a:rPr lang="en-US" i="1" dirty="0" err="1"/>
              <a:t>suche-postleitzahl</a:t>
            </a:r>
            <a:r>
              <a:rPr lang="en-US" dirty="0"/>
              <a:t> gives a more detailed list of all the neighborhoods and their corresponding postal codes and population. The data can be downloaded as jpeg, csv, or excel hence this site came in very handy.</a:t>
            </a:r>
          </a:p>
          <a:p>
            <a:r>
              <a:rPr lang="en-US" dirty="0"/>
              <a:t>The geospatial coordinates were gathered thru </a:t>
            </a:r>
            <a:r>
              <a:rPr lang="en-US" dirty="0" err="1"/>
              <a:t>OpenDataSoft</a:t>
            </a:r>
            <a:r>
              <a:rPr lang="en-US" dirty="0"/>
              <a:t>(ODS)[4] website. ODS listed coordinates together with the postal codes for better accuracy.</a:t>
            </a:r>
          </a:p>
        </p:txBody>
      </p:sp>
    </p:spTree>
    <p:extLst>
      <p:ext uri="{BB962C8B-B14F-4D97-AF65-F5344CB8AC3E}">
        <p14:creationId xmlns:p14="http://schemas.microsoft.com/office/powerpoint/2010/main" val="4276748528"/>
      </p:ext>
    </p:extLst>
  </p:cSld>
  <p:clrMapOvr>
    <a:masterClrMapping/>
  </p:clrMapOvr>
</p:sld>
</file>

<file path=ppt/theme/theme1.xml><?xml version="1.0" encoding="utf-8"?>
<a:theme xmlns:a="http://schemas.openxmlformats.org/drawingml/2006/main" name="Fetze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otalTime>0</TotalTime>
  <Words>2132</Words>
  <Application>Microsoft Office PowerPoint</Application>
  <PresentationFormat>Breitbild</PresentationFormat>
  <Paragraphs>113</Paragraphs>
  <Slides>29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29</vt:i4>
      </vt:variant>
    </vt:vector>
  </HeadingPairs>
  <TitlesOfParts>
    <vt:vector size="35" baseType="lpstr">
      <vt:lpstr>Arial</vt:lpstr>
      <vt:lpstr>Century Gothic</vt:lpstr>
      <vt:lpstr>Courier New</vt:lpstr>
      <vt:lpstr>Wingdings</vt:lpstr>
      <vt:lpstr>Wingdings 3</vt:lpstr>
      <vt:lpstr>Fetzen</vt:lpstr>
      <vt:lpstr>Experiential Adoption: Increasing Animal Adoption thru Pet Cafes in Northern Germany</vt:lpstr>
      <vt:lpstr>What is Experiential Adoption?</vt:lpstr>
      <vt:lpstr>PowerPoint-Präsentation</vt:lpstr>
      <vt:lpstr>PowerPoint-Präsentation</vt:lpstr>
      <vt:lpstr>Pets in the European Union</vt:lpstr>
      <vt:lpstr>What is a Tierheim?</vt:lpstr>
      <vt:lpstr>Experiential Adoption thru Pet Cafes</vt:lpstr>
      <vt:lpstr>Introduction to North Germany </vt:lpstr>
      <vt:lpstr>Data Gathering</vt:lpstr>
      <vt:lpstr>Methodology  1.Data Analysis</vt:lpstr>
      <vt:lpstr>PowerPoint-Präsentation</vt:lpstr>
      <vt:lpstr>PowerPoint-Präsentation</vt:lpstr>
      <vt:lpstr>PowerPoint-Präsentation</vt:lpstr>
      <vt:lpstr>2. Map Visualization</vt:lpstr>
      <vt:lpstr>3.Foursquare</vt:lpstr>
      <vt:lpstr>4. Analysis of Foursquare Data</vt:lpstr>
      <vt:lpstr>List of Animal Shelters in North Germany</vt:lpstr>
      <vt:lpstr>Animal Shelters in North Germany</vt:lpstr>
      <vt:lpstr>Transportation Venues </vt:lpstr>
      <vt:lpstr>Mecklenburg- Pomerania</vt:lpstr>
      <vt:lpstr>Hamburg</vt:lpstr>
      <vt:lpstr>Bremen</vt:lpstr>
      <vt:lpstr>Schleswig-Holstein</vt:lpstr>
      <vt:lpstr>Data Analysis</vt:lpstr>
      <vt:lpstr>PowerPoint-Präsentation</vt:lpstr>
      <vt:lpstr>Exploring Clusters</vt:lpstr>
      <vt:lpstr>PowerPoint-Präsentation</vt:lpstr>
      <vt:lpstr>Results and Discussion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Experiential Adoption: Increasing Animal Adoption thru Pet Cafes in Northern Germany</dc:title>
  <dc:creator>Victoria Ochave</dc:creator>
  <cp:lastModifiedBy>Victoria Ochave</cp:lastModifiedBy>
  <cp:revision>6</cp:revision>
  <dcterms:created xsi:type="dcterms:W3CDTF">2020-09-23T16:48:35Z</dcterms:created>
  <dcterms:modified xsi:type="dcterms:W3CDTF">2020-09-23T17:20:24Z</dcterms:modified>
</cp:coreProperties>
</file>